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78" r:id="rId2"/>
    <p:sldId id="256" r:id="rId3"/>
    <p:sldId id="274" r:id="rId4"/>
    <p:sldId id="257" r:id="rId5"/>
    <p:sldId id="275" r:id="rId6"/>
    <p:sldId id="276" r:id="rId7"/>
    <p:sldId id="27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94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665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919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39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341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71205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294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193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631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0178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7330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6882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66B3FF"/>
              </a:gs>
              <a:gs pos="100000">
                <a:srgbClr val="00336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2pPr>
      <a:lvl3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4pPr>
      <a:lvl5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5pPr>
      <a:lvl6pPr marL="8001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6pPr>
      <a:lvl7pPr marL="12573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7pPr>
      <a:lvl8pPr marL="17145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8pPr>
      <a:lvl9pPr marL="21717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381000"/>
            <a:r>
              <a:rPr lang="en-US" sz="4000" b="1">
                <a:solidFill>
                  <a:srgbClr val="FFFFFF"/>
                </a:solidFill>
                <a:latin typeface="Times New Roman"/>
              </a:rPr>
              <a:t>The Plan of the Meditations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idx="1"/>
          </p:nvPr>
        </p:nvSpPr>
        <p:spPr bwMode="auto">
          <a:xfrm>
            <a:off x="457200" y="1295400"/>
            <a:ext cx="8229600" cy="517064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indent="0" defTabSz="381000">
              <a:spcBef>
                <a:spcPct val="0"/>
              </a:spcBef>
              <a:buFontTx/>
              <a:buNone/>
            </a:pPr>
            <a:r>
              <a:rPr lang="en-US" sz="2100" dirty="0">
                <a:solidFill>
                  <a:srgbClr val="CCE6FF"/>
                </a:solidFill>
                <a:latin typeface="Times New Roman"/>
              </a:rPr>
              <a:t>1. Use the method of doubt (EDH) to find a criterion for absolute knowledge (by isolating some belief that cannot be doubted)</a:t>
            </a:r>
            <a:br>
              <a:rPr lang="en-US" sz="2100" dirty="0">
                <a:solidFill>
                  <a:srgbClr val="CCE6FF"/>
                </a:solidFill>
                <a:latin typeface="Times New Roman"/>
              </a:rPr>
            </a:br>
            <a:r>
              <a:rPr lang="en-US" sz="2100" dirty="0">
                <a:solidFill>
                  <a:srgbClr val="CCE6FF"/>
                </a:solidFill>
                <a:latin typeface="Times New Roman"/>
              </a:rPr>
              <a:t>2. Use that criterion to discover some true beliefs that can be joined in arguments that logically establish conclusions that defeat evil demon skepticism.</a:t>
            </a:r>
            <a:br>
              <a:rPr lang="en-US" sz="2100" dirty="0">
                <a:solidFill>
                  <a:srgbClr val="CCE6FF"/>
                </a:solidFill>
                <a:latin typeface="Times New Roman"/>
              </a:rPr>
            </a:br>
            <a:r>
              <a:rPr lang="en-US" sz="2100" dirty="0">
                <a:solidFill>
                  <a:srgbClr val="CCE6FF"/>
                </a:solidFill>
                <a:latin typeface="Times New Roman"/>
              </a:rPr>
              <a:t/>
            </a:r>
            <a:br>
              <a:rPr lang="en-US" sz="2100" dirty="0">
                <a:solidFill>
                  <a:srgbClr val="CCE6FF"/>
                </a:solidFill>
                <a:latin typeface="Times New Roman"/>
              </a:rPr>
            </a:br>
            <a:r>
              <a:rPr lang="en-US" sz="2100" dirty="0">
                <a:solidFill>
                  <a:srgbClr val="CCE6FF"/>
                </a:solidFill>
                <a:latin typeface="Times New Roman"/>
              </a:rPr>
              <a:t>How to do That:</a:t>
            </a:r>
            <a:br>
              <a:rPr lang="en-US" sz="2100" dirty="0">
                <a:solidFill>
                  <a:srgbClr val="CCE6FF"/>
                </a:solidFill>
                <a:latin typeface="Times New Roman"/>
              </a:rPr>
            </a:br>
            <a:r>
              <a:rPr lang="en-US" sz="2100" dirty="0">
                <a:solidFill>
                  <a:srgbClr val="CCE6FF"/>
                </a:solidFill>
                <a:latin typeface="Times New Roman"/>
              </a:rPr>
              <a:t>A. prove God exists as the creator of the world and my mind and all its powers.  (Med.  III)</a:t>
            </a:r>
            <a:br>
              <a:rPr lang="en-US" sz="2100" dirty="0">
                <a:solidFill>
                  <a:srgbClr val="CCE6FF"/>
                </a:solidFill>
                <a:latin typeface="Times New Roman"/>
              </a:rPr>
            </a:br>
            <a:r>
              <a:rPr lang="en-US" sz="2100" dirty="0">
                <a:solidFill>
                  <a:srgbClr val="CCE6FF"/>
                </a:solidFill>
                <a:latin typeface="Times New Roman"/>
              </a:rPr>
              <a:t>B. prove that God is not a deceiver (is not an Evil Demon that would mislead me in my belief-forming practices) (Med IV)</a:t>
            </a:r>
            <a:br>
              <a:rPr lang="en-US" sz="2100" dirty="0">
                <a:solidFill>
                  <a:srgbClr val="CCE6FF"/>
                </a:solidFill>
                <a:latin typeface="Times New Roman"/>
              </a:rPr>
            </a:br>
            <a:r>
              <a:rPr lang="en-US" sz="2100" dirty="0">
                <a:solidFill>
                  <a:srgbClr val="CCE6FF"/>
                </a:solidFill>
                <a:latin typeface="Times New Roman"/>
              </a:rPr>
              <a:t>C. prove that all mathematical truths are instances of absolute knowledge.  (Med V)</a:t>
            </a:r>
            <a:br>
              <a:rPr lang="en-US" sz="2100" dirty="0">
                <a:solidFill>
                  <a:srgbClr val="CCE6FF"/>
                </a:solidFill>
                <a:latin typeface="Times New Roman"/>
              </a:rPr>
            </a:br>
            <a:r>
              <a:rPr lang="en-US" sz="2100" dirty="0">
                <a:solidFill>
                  <a:srgbClr val="CCE6FF"/>
                </a:solidFill>
                <a:latin typeface="Times New Roman"/>
              </a:rPr>
              <a:t>D. prove that these truths describe the real nature of any possible world consisting of bodies in space.  (Med V)</a:t>
            </a:r>
            <a:br>
              <a:rPr lang="en-US" sz="2100" dirty="0">
                <a:solidFill>
                  <a:srgbClr val="CCE6FF"/>
                </a:solidFill>
                <a:latin typeface="Times New Roman"/>
              </a:rPr>
            </a:br>
            <a:r>
              <a:rPr lang="en-US" sz="2100" dirty="0">
                <a:solidFill>
                  <a:srgbClr val="CCE6FF"/>
                </a:solidFill>
                <a:latin typeface="Times New Roman"/>
              </a:rPr>
              <a:t>E. prove that there </a:t>
            </a:r>
            <a:r>
              <a:rPr lang="en-US" sz="2100" i="1" dirty="0">
                <a:solidFill>
                  <a:srgbClr val="CCE6FF"/>
                </a:solidFill>
                <a:latin typeface="Times New Roman"/>
              </a:rPr>
              <a:t>is</a:t>
            </a:r>
            <a:r>
              <a:rPr lang="en-US" sz="2100" dirty="0">
                <a:solidFill>
                  <a:srgbClr val="CCE6FF"/>
                </a:solidFill>
                <a:latin typeface="Times New Roman"/>
              </a:rPr>
              <a:t> a world of bodies in space.  (Med VI)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50825" y="896938"/>
            <a:ext cx="8629650" cy="22225"/>
          </a:xfrm>
          <a:prstGeom prst="rect">
            <a:avLst/>
          </a:prstGeom>
          <a:solidFill>
            <a:srgbClr val="66B3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88" name="Freeform 4"/>
          <p:cNvSpPr>
            <a:spLocks noChangeArrowheads="1"/>
          </p:cNvSpPr>
          <p:nvPr/>
        </p:nvSpPr>
        <p:spPr bwMode="auto">
          <a:xfrm>
            <a:off x="228600" y="874713"/>
            <a:ext cx="8675688" cy="68262"/>
          </a:xfrm>
          <a:custGeom>
            <a:avLst/>
            <a:gdLst/>
            <a:ahLst/>
            <a:cxnLst>
              <a:cxn ang="0">
                <a:pos x="0" y="43"/>
              </a:cxn>
              <a:cxn ang="0">
                <a:pos x="5465" y="43"/>
              </a:cxn>
              <a:cxn ang="0">
                <a:pos x="5465" y="0"/>
              </a:cxn>
              <a:cxn ang="0">
                <a:pos x="5450" y="14"/>
              </a:cxn>
              <a:cxn ang="0">
                <a:pos x="5450" y="28"/>
              </a:cxn>
              <a:cxn ang="0">
                <a:pos x="14" y="28"/>
              </a:cxn>
              <a:cxn ang="0">
                <a:pos x="0" y="43"/>
              </a:cxn>
            </a:cxnLst>
            <a:rect l="0" t="0" r="r" b="b"/>
            <a:pathLst>
              <a:path w="5465" h="43">
                <a:moveTo>
                  <a:pt x="0" y="43"/>
                </a:moveTo>
                <a:lnTo>
                  <a:pt x="5465" y="43"/>
                </a:lnTo>
                <a:lnTo>
                  <a:pt x="5465" y="0"/>
                </a:lnTo>
                <a:lnTo>
                  <a:pt x="5450" y="14"/>
                </a:lnTo>
                <a:lnTo>
                  <a:pt x="5450" y="28"/>
                </a:lnTo>
                <a:lnTo>
                  <a:pt x="14" y="28"/>
                </a:lnTo>
                <a:lnTo>
                  <a:pt x="0" y="43"/>
                </a:lnTo>
                <a:close/>
              </a:path>
            </a:pathLst>
          </a:custGeom>
          <a:solidFill>
            <a:srgbClr val="005CB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89" name="Freeform 5"/>
          <p:cNvSpPr>
            <a:spLocks noChangeArrowheads="1"/>
          </p:cNvSpPr>
          <p:nvPr/>
        </p:nvSpPr>
        <p:spPr bwMode="auto">
          <a:xfrm>
            <a:off x="228600" y="874713"/>
            <a:ext cx="8675688" cy="68262"/>
          </a:xfrm>
          <a:custGeom>
            <a:avLst/>
            <a:gdLst/>
            <a:ahLst/>
            <a:cxnLst>
              <a:cxn ang="0">
                <a:pos x="0" y="43"/>
              </a:cxn>
              <a:cxn ang="0">
                <a:pos x="0" y="0"/>
              </a:cxn>
              <a:cxn ang="0">
                <a:pos x="5465" y="0"/>
              </a:cxn>
              <a:cxn ang="0">
                <a:pos x="5450" y="14"/>
              </a:cxn>
              <a:cxn ang="0">
                <a:pos x="14" y="14"/>
              </a:cxn>
              <a:cxn ang="0">
                <a:pos x="14" y="28"/>
              </a:cxn>
              <a:cxn ang="0">
                <a:pos x="0" y="43"/>
              </a:cxn>
            </a:cxnLst>
            <a:rect l="0" t="0" r="r" b="b"/>
            <a:pathLst>
              <a:path w="5465" h="43">
                <a:moveTo>
                  <a:pt x="0" y="43"/>
                </a:moveTo>
                <a:lnTo>
                  <a:pt x="0" y="0"/>
                </a:lnTo>
                <a:lnTo>
                  <a:pt x="5465" y="0"/>
                </a:lnTo>
                <a:lnTo>
                  <a:pt x="5450" y="14"/>
                </a:lnTo>
                <a:lnTo>
                  <a:pt x="14" y="14"/>
                </a:lnTo>
                <a:lnTo>
                  <a:pt x="14" y="28"/>
                </a:lnTo>
                <a:lnTo>
                  <a:pt x="0" y="43"/>
                </a:lnTo>
                <a:close/>
              </a:path>
            </a:pathLst>
          </a:custGeom>
          <a:solidFill>
            <a:srgbClr val="C1E1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812804"/>
      </p:ext>
    </p:extLst>
  </p:cSld>
  <p:clrMapOvr>
    <a:masterClrMapping/>
  </p:clrMapOvr>
  <p:transition advClick="0">
    <p:cover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228600" y="533400"/>
            <a:ext cx="8675688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sz="4000" b="1" dirty="0" smtClean="0">
                <a:solidFill>
                  <a:srgbClr val="FFFFFF"/>
                </a:solidFill>
                <a:latin typeface="Times New Roman" panose="02020603050405020304" pitchFamily="18" charset="0"/>
              </a:rPr>
              <a:t>Types of Ideas/Types of Reality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250825" y="1260475"/>
            <a:ext cx="8629650" cy="22225"/>
          </a:xfrm>
          <a:prstGeom prst="rect">
            <a:avLst/>
          </a:prstGeom>
          <a:solidFill>
            <a:srgbClr val="66B3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0244" name="Freeform 4"/>
          <p:cNvSpPr>
            <a:spLocks noChangeArrowheads="1"/>
          </p:cNvSpPr>
          <p:nvPr/>
        </p:nvSpPr>
        <p:spPr bwMode="auto">
          <a:xfrm>
            <a:off x="228600" y="1238250"/>
            <a:ext cx="8675688" cy="68263"/>
          </a:xfrm>
          <a:custGeom>
            <a:avLst/>
            <a:gdLst>
              <a:gd name="T0" fmla="*/ 0 w 5465"/>
              <a:gd name="T1" fmla="*/ 2147483646 h 43"/>
              <a:gd name="T2" fmla="*/ 2147483646 w 5465"/>
              <a:gd name="T3" fmla="*/ 2147483646 h 43"/>
              <a:gd name="T4" fmla="*/ 2147483646 w 5465"/>
              <a:gd name="T5" fmla="*/ 0 h 43"/>
              <a:gd name="T6" fmla="*/ 2147483646 w 5465"/>
              <a:gd name="T7" fmla="*/ 2147483646 h 43"/>
              <a:gd name="T8" fmla="*/ 2147483646 w 5465"/>
              <a:gd name="T9" fmla="*/ 2147483646 h 43"/>
              <a:gd name="T10" fmla="*/ 2147483646 w 5465"/>
              <a:gd name="T11" fmla="*/ 2147483646 h 43"/>
              <a:gd name="T12" fmla="*/ 0 w 5465"/>
              <a:gd name="T13" fmla="*/ 2147483646 h 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65"/>
              <a:gd name="T22" fmla="*/ 0 h 43"/>
              <a:gd name="T23" fmla="*/ 5465 w 5465"/>
              <a:gd name="T24" fmla="*/ 43 h 4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65" h="43">
                <a:moveTo>
                  <a:pt x="0" y="43"/>
                </a:moveTo>
                <a:lnTo>
                  <a:pt x="5465" y="43"/>
                </a:lnTo>
                <a:lnTo>
                  <a:pt x="5465" y="0"/>
                </a:lnTo>
                <a:lnTo>
                  <a:pt x="5450" y="14"/>
                </a:lnTo>
                <a:lnTo>
                  <a:pt x="5450" y="28"/>
                </a:lnTo>
                <a:lnTo>
                  <a:pt x="14" y="28"/>
                </a:lnTo>
                <a:lnTo>
                  <a:pt x="0" y="43"/>
                </a:lnTo>
                <a:close/>
              </a:path>
            </a:pathLst>
          </a:custGeom>
          <a:solidFill>
            <a:srgbClr val="005C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Freeform 5"/>
          <p:cNvSpPr>
            <a:spLocks noChangeArrowheads="1"/>
          </p:cNvSpPr>
          <p:nvPr/>
        </p:nvSpPr>
        <p:spPr bwMode="auto">
          <a:xfrm>
            <a:off x="228600" y="1238250"/>
            <a:ext cx="8675688" cy="68263"/>
          </a:xfrm>
          <a:custGeom>
            <a:avLst/>
            <a:gdLst>
              <a:gd name="T0" fmla="*/ 0 w 5465"/>
              <a:gd name="T1" fmla="*/ 2147483646 h 43"/>
              <a:gd name="T2" fmla="*/ 0 w 5465"/>
              <a:gd name="T3" fmla="*/ 0 h 43"/>
              <a:gd name="T4" fmla="*/ 2147483646 w 5465"/>
              <a:gd name="T5" fmla="*/ 0 h 43"/>
              <a:gd name="T6" fmla="*/ 2147483646 w 5465"/>
              <a:gd name="T7" fmla="*/ 2147483646 h 43"/>
              <a:gd name="T8" fmla="*/ 2147483646 w 5465"/>
              <a:gd name="T9" fmla="*/ 2147483646 h 43"/>
              <a:gd name="T10" fmla="*/ 2147483646 w 5465"/>
              <a:gd name="T11" fmla="*/ 2147483646 h 43"/>
              <a:gd name="T12" fmla="*/ 0 w 5465"/>
              <a:gd name="T13" fmla="*/ 2147483646 h 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65"/>
              <a:gd name="T22" fmla="*/ 0 h 43"/>
              <a:gd name="T23" fmla="*/ 5465 w 5465"/>
              <a:gd name="T24" fmla="*/ 43 h 4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65" h="43">
                <a:moveTo>
                  <a:pt x="0" y="43"/>
                </a:moveTo>
                <a:lnTo>
                  <a:pt x="0" y="0"/>
                </a:lnTo>
                <a:lnTo>
                  <a:pt x="5465" y="0"/>
                </a:lnTo>
                <a:lnTo>
                  <a:pt x="5450" y="14"/>
                </a:lnTo>
                <a:lnTo>
                  <a:pt x="14" y="14"/>
                </a:lnTo>
                <a:lnTo>
                  <a:pt x="14" y="28"/>
                </a:lnTo>
                <a:lnTo>
                  <a:pt x="0" y="43"/>
                </a:lnTo>
                <a:close/>
              </a:path>
            </a:pathLst>
          </a:custGeom>
          <a:solidFill>
            <a:srgbClr val="C1E1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196850" y="1423988"/>
            <a:ext cx="8675688" cy="474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200"/>
              <a:t>Some Definitions:</a:t>
            </a:r>
          </a:p>
          <a:p>
            <a:r>
              <a:rPr lang="en-US" altLang="en-US" sz="2200"/>
              <a:t>Idea:	a) mental content, i.e., an attribute of thinking substance,</a:t>
            </a:r>
          </a:p>
          <a:p>
            <a:r>
              <a:rPr lang="en-US" altLang="en-US" sz="2200"/>
              <a:t>		and b) contains representational content (represents things 			in world) adventitious idea:	idea that enters mind from outside 		and cannot be controlled by the will (cannot be avoided, e.g.)</a:t>
            </a:r>
          </a:p>
          <a:p>
            <a:r>
              <a:rPr lang="en-US" altLang="en-US" sz="2200"/>
              <a:t>invented idea” idea produced by combining adventitious ideas—				controllable by the will.</a:t>
            </a:r>
          </a:p>
          <a:p>
            <a:r>
              <a:rPr lang="en-US" altLang="en-US" sz="2200"/>
              <a:t>innate idea:	idea neither adventitious nor invented.  Comes-with-the-		mind, "an original constituent of a mind".  RD's e.g.'s: logical 			ideas, idea of God, of Self, ideas in mathematics.</a:t>
            </a:r>
          </a:p>
          <a:p>
            <a:r>
              <a:rPr lang="en-US" altLang="en-US" sz="2200"/>
              <a:t>		RD thinks infinity and necessity are ideas we </a:t>
            </a:r>
            <a:r>
              <a:rPr lang="en-US" altLang="en-US" sz="2200" u="sng"/>
              <a:t>cannot acquire</a:t>
            </a:r>
            <a:r>
              <a:rPr lang="en-US" altLang="en-US" sz="2200"/>
              <a:t> by 		</a:t>
            </a:r>
            <a:r>
              <a:rPr lang="en-US" altLang="en-US" sz="2200" u="sng"/>
              <a:t>any</a:t>
            </a:r>
            <a:r>
              <a:rPr lang="en-US" altLang="en-US" sz="2200"/>
              <a:t> means associated with everyday experience or via 					imagination.</a:t>
            </a:r>
          </a:p>
          <a:p>
            <a:endParaRPr lang="en-US" altLang="en-US" sz="2200"/>
          </a:p>
        </p:txBody>
      </p:sp>
    </p:spTree>
  </p:cSld>
  <p:clrMapOvr>
    <a:masterClrMapping/>
  </p:clrMapOvr>
  <p:transition advClick="0">
    <p:cover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7"/>
          <p:cNvSpPr txBox="1">
            <a:spLocks noChangeArrowheads="1"/>
          </p:cNvSpPr>
          <p:nvPr/>
        </p:nvSpPr>
        <p:spPr bwMode="auto">
          <a:xfrm>
            <a:off x="152400" y="533400"/>
            <a:ext cx="8675688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/>
              <a:t>formal reality: everyday, actual existence of anything (especially</a:t>
            </a:r>
          </a:p>
          <a:p>
            <a:r>
              <a:rPr lang="en-US" altLang="en-US" sz="2400"/>
              <a:t>		that can be given a spatio-temporal description).</a:t>
            </a:r>
          </a:p>
          <a:p>
            <a:r>
              <a:rPr lang="en-US" altLang="en-US" sz="2400"/>
              <a:t>eminent reality: have all the reality of the formally real </a:t>
            </a:r>
            <a:r>
              <a:rPr lang="en-US" altLang="en-US" sz="2400" u="sng"/>
              <a:t>plus</a:t>
            </a:r>
            <a:r>
              <a:rPr lang="en-US" altLang="en-US" sz="2400"/>
              <a:t> 				causal power.</a:t>
            </a:r>
          </a:p>
          <a:p>
            <a:r>
              <a:rPr lang="en-US" altLang="en-US" sz="2400"/>
              <a:t>objective reality:	the representational content of an idea.  If the</a:t>
            </a:r>
          </a:p>
          <a:p>
            <a:r>
              <a:rPr lang="en-US" altLang="en-US" sz="2400"/>
              <a:t>		idea </a:t>
            </a:r>
            <a:r>
              <a:rPr lang="en-US" altLang="en-US" sz="2400" u="sng"/>
              <a:t>does</a:t>
            </a:r>
            <a:r>
              <a:rPr lang="en-US" altLang="en-US" sz="2400"/>
              <a:t> describe something beyond it, it has </a:t>
            </a:r>
            <a:r>
              <a:rPr lang="en-US" altLang="en-US" sz="2400" u="sng"/>
              <a:t>material</a:t>
            </a:r>
          </a:p>
          <a:p>
            <a:r>
              <a:rPr lang="en-US" altLang="en-US" sz="2400"/>
              <a:t>		</a:t>
            </a:r>
            <a:r>
              <a:rPr lang="en-US" altLang="en-US" sz="2400" u="sng"/>
              <a:t>truth</a:t>
            </a:r>
            <a:r>
              <a:rPr lang="en-US" altLang="en-US" sz="2400"/>
              <a:t>. Any idea that purports to represent a world object,</a:t>
            </a:r>
          </a:p>
          <a:p>
            <a:r>
              <a:rPr lang="en-US" altLang="en-US" sz="2400"/>
              <a:t>		where there </a:t>
            </a:r>
            <a:r>
              <a:rPr lang="en-US" altLang="en-US" sz="2400" u="sng"/>
              <a:t>is</a:t>
            </a:r>
            <a:r>
              <a:rPr lang="en-US" altLang="en-US" sz="2400"/>
              <a:t> no such object, is </a:t>
            </a:r>
            <a:r>
              <a:rPr lang="en-US" altLang="en-US" sz="2400" u="sng"/>
              <a:t>materially false</a:t>
            </a:r>
            <a:r>
              <a:rPr lang="en-US" altLang="en-US" sz="2400"/>
              <a:t>.</a:t>
            </a:r>
          </a:p>
          <a:p>
            <a:r>
              <a:rPr lang="en-US" altLang="en-US" sz="2400"/>
              <a:t>formally true idea: this is possible bec. reality is a function of</a:t>
            </a:r>
          </a:p>
          <a:p>
            <a:r>
              <a:rPr lang="en-US" altLang="en-US" sz="2400"/>
              <a:t>		total complexity (objective intricacy) for RD.  Maximal obj.</a:t>
            </a:r>
          </a:p>
          <a:p>
            <a:r>
              <a:rPr lang="en-US" altLang="en-US" sz="2400"/>
              <a:t>		intricacy is "infinity in all dimensions."  That is what</a:t>
            </a:r>
          </a:p>
          <a:p>
            <a:r>
              <a:rPr lang="en-US" altLang="en-US" sz="2400"/>
              <a:t>		perfection is for RD. The being with maximal intricacy is</a:t>
            </a:r>
          </a:p>
          <a:p>
            <a:r>
              <a:rPr lang="en-US" altLang="en-US" sz="2400"/>
              <a:t>		</a:t>
            </a:r>
            <a:r>
              <a:rPr lang="en-US" altLang="en-US" sz="2400" u="sng"/>
              <a:t>God</a:t>
            </a:r>
            <a:r>
              <a:rPr lang="en-US" altLang="en-US" sz="2400"/>
              <a:t>.</a:t>
            </a:r>
            <a:endParaRPr lang="en-US" altLang="en-US" sz="2200"/>
          </a:p>
        </p:txBody>
      </p:sp>
    </p:spTree>
  </p:cSld>
  <p:clrMapOvr>
    <a:masterClrMapping/>
  </p:clrMapOvr>
  <p:transition advClick="0">
    <p:cover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228600" y="0"/>
            <a:ext cx="8675688" cy="184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sz="4000" b="1" smtClean="0">
                <a:solidFill>
                  <a:srgbClr val="FFFFFF"/>
                </a:solidFill>
                <a:latin typeface="Times New Roman" panose="02020603050405020304" pitchFamily="18" charset="0"/>
              </a:rPr>
              <a:t>Some Keys to Understanding Premises</a:t>
            </a:r>
            <a:br>
              <a:rPr lang="en-US" altLang="en-US" sz="4000" b="1" smtClean="0">
                <a:solidFill>
                  <a:srgbClr val="FFFFFF"/>
                </a:solidFill>
                <a:latin typeface="Times New Roman" panose="02020603050405020304" pitchFamily="18" charset="0"/>
              </a:rPr>
            </a:br>
            <a:r>
              <a:rPr lang="en-US" altLang="en-US" sz="4000" b="1" smtClean="0">
                <a:solidFill>
                  <a:srgbClr val="FFFFFF"/>
                </a:solidFill>
                <a:latin typeface="Times New Roman" panose="02020603050405020304" pitchFamily="18" charset="0"/>
              </a:rPr>
              <a:t>in RD’s Argument from Ideas</a:t>
            </a:r>
            <a:br>
              <a:rPr lang="en-US" altLang="en-US" sz="4000" b="1" smtClean="0">
                <a:solidFill>
                  <a:srgbClr val="FFFFFF"/>
                </a:solidFill>
                <a:latin typeface="Times New Roman" panose="02020603050405020304" pitchFamily="18" charset="0"/>
              </a:rPr>
            </a:br>
            <a:r>
              <a:rPr lang="en-US" altLang="en-US" sz="4000" b="1" smtClean="0">
                <a:solidFill>
                  <a:srgbClr val="FFFFFF"/>
                </a:solidFill>
                <a:latin typeface="Times New Roman" panose="02020603050405020304" pitchFamily="18" charset="0"/>
              </a:rPr>
              <a:t>for the Existence of God</a:t>
            </a:r>
          </a:p>
        </p:txBody>
      </p:sp>
      <p:sp>
        <p:nvSpPr>
          <p:cNvPr id="12291" name="Freeform 4"/>
          <p:cNvSpPr>
            <a:spLocks noChangeArrowheads="1"/>
          </p:cNvSpPr>
          <p:nvPr/>
        </p:nvSpPr>
        <p:spPr bwMode="auto">
          <a:xfrm>
            <a:off x="227013" y="1943100"/>
            <a:ext cx="8675687" cy="69850"/>
          </a:xfrm>
          <a:custGeom>
            <a:avLst/>
            <a:gdLst>
              <a:gd name="T0" fmla="*/ 0 w 5465"/>
              <a:gd name="T1" fmla="*/ 2147483646 h 44"/>
              <a:gd name="T2" fmla="*/ 2147483646 w 5465"/>
              <a:gd name="T3" fmla="*/ 2147483646 h 44"/>
              <a:gd name="T4" fmla="*/ 2147483646 w 5465"/>
              <a:gd name="T5" fmla="*/ 0 h 44"/>
              <a:gd name="T6" fmla="*/ 2147483646 w 5465"/>
              <a:gd name="T7" fmla="*/ 2147483646 h 44"/>
              <a:gd name="T8" fmla="*/ 2147483646 w 5465"/>
              <a:gd name="T9" fmla="*/ 2147483646 h 44"/>
              <a:gd name="T10" fmla="*/ 2147483646 w 5465"/>
              <a:gd name="T11" fmla="*/ 2147483646 h 44"/>
              <a:gd name="T12" fmla="*/ 0 w 5465"/>
              <a:gd name="T13" fmla="*/ 2147483646 h 4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65"/>
              <a:gd name="T22" fmla="*/ 0 h 44"/>
              <a:gd name="T23" fmla="*/ 5465 w 5465"/>
              <a:gd name="T24" fmla="*/ 44 h 4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65" h="44">
                <a:moveTo>
                  <a:pt x="0" y="44"/>
                </a:moveTo>
                <a:lnTo>
                  <a:pt x="5465" y="44"/>
                </a:lnTo>
                <a:lnTo>
                  <a:pt x="5465" y="0"/>
                </a:lnTo>
                <a:lnTo>
                  <a:pt x="5450" y="15"/>
                </a:lnTo>
                <a:lnTo>
                  <a:pt x="5450" y="29"/>
                </a:lnTo>
                <a:lnTo>
                  <a:pt x="14" y="29"/>
                </a:lnTo>
                <a:lnTo>
                  <a:pt x="0" y="44"/>
                </a:lnTo>
                <a:close/>
              </a:path>
            </a:pathLst>
          </a:custGeom>
          <a:solidFill>
            <a:srgbClr val="005C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2" name="Freeform 5"/>
          <p:cNvSpPr>
            <a:spLocks noChangeArrowheads="1"/>
          </p:cNvSpPr>
          <p:nvPr/>
        </p:nvSpPr>
        <p:spPr bwMode="auto">
          <a:xfrm>
            <a:off x="227013" y="1955800"/>
            <a:ext cx="8675687" cy="57150"/>
          </a:xfrm>
          <a:custGeom>
            <a:avLst/>
            <a:gdLst>
              <a:gd name="T0" fmla="*/ 0 w 5465"/>
              <a:gd name="T1" fmla="*/ 2147483646 h 44"/>
              <a:gd name="T2" fmla="*/ 0 w 5465"/>
              <a:gd name="T3" fmla="*/ 0 h 44"/>
              <a:gd name="T4" fmla="*/ 2147483646 w 5465"/>
              <a:gd name="T5" fmla="*/ 0 h 44"/>
              <a:gd name="T6" fmla="*/ 2147483646 w 5465"/>
              <a:gd name="T7" fmla="*/ 2147483646 h 44"/>
              <a:gd name="T8" fmla="*/ 2147483646 w 5465"/>
              <a:gd name="T9" fmla="*/ 2147483646 h 44"/>
              <a:gd name="T10" fmla="*/ 2147483646 w 5465"/>
              <a:gd name="T11" fmla="*/ 2147483646 h 44"/>
              <a:gd name="T12" fmla="*/ 0 w 5465"/>
              <a:gd name="T13" fmla="*/ 2147483646 h 4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65"/>
              <a:gd name="T22" fmla="*/ 0 h 44"/>
              <a:gd name="T23" fmla="*/ 5465 w 5465"/>
              <a:gd name="T24" fmla="*/ 44 h 4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65" h="44">
                <a:moveTo>
                  <a:pt x="0" y="44"/>
                </a:moveTo>
                <a:lnTo>
                  <a:pt x="0" y="0"/>
                </a:lnTo>
                <a:lnTo>
                  <a:pt x="5465" y="0"/>
                </a:lnTo>
                <a:lnTo>
                  <a:pt x="5450" y="15"/>
                </a:lnTo>
                <a:lnTo>
                  <a:pt x="14" y="15"/>
                </a:lnTo>
                <a:lnTo>
                  <a:pt x="14" y="29"/>
                </a:lnTo>
                <a:lnTo>
                  <a:pt x="0" y="44"/>
                </a:lnTo>
                <a:close/>
              </a:path>
            </a:pathLst>
          </a:custGeom>
          <a:solidFill>
            <a:srgbClr val="C1E1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228600" y="2382838"/>
            <a:ext cx="8675688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>
                <a:solidFill>
                  <a:srgbClr val="FFFFFF"/>
                </a:solidFill>
                <a:latin typeface="Times New Roman" panose="02020603050405020304" pitchFamily="18" charset="0"/>
              </a:rPr>
              <a:t>Formal and Objective Being (Handout #1)</a:t>
            </a:r>
          </a:p>
          <a:p>
            <a:pPr algn="ctr"/>
            <a:r>
              <a:rPr lang="en-US" altLang="en-US" sz="3200">
                <a:solidFill>
                  <a:srgbClr val="FFFFFF"/>
                </a:solidFill>
                <a:latin typeface="Times New Roman" panose="02020603050405020304" pitchFamily="18" charset="0"/>
              </a:rPr>
              <a:t>Formal and Objective Reality (Handout #1)</a:t>
            </a:r>
          </a:p>
        </p:txBody>
      </p:sp>
    </p:spTree>
  </p:cSld>
  <p:clrMapOvr>
    <a:masterClrMapping/>
  </p:clrMapOvr>
  <p:transition advClick="0">
    <p:cover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247650" y="457200"/>
            <a:ext cx="8675688" cy="1230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sz="4000" b="1" smtClean="0">
                <a:solidFill>
                  <a:srgbClr val="FFFFFF"/>
                </a:solidFill>
                <a:latin typeface="Times New Roman" panose="02020603050405020304" pitchFamily="18" charset="0"/>
              </a:rPr>
              <a:t>The Proof</a:t>
            </a:r>
            <a:br>
              <a:rPr lang="en-US" altLang="en-US" sz="4000" b="1" smtClean="0">
                <a:solidFill>
                  <a:srgbClr val="FFFFFF"/>
                </a:solidFill>
                <a:latin typeface="Times New Roman" panose="02020603050405020304" pitchFamily="18" charset="0"/>
              </a:rPr>
            </a:br>
            <a:r>
              <a:rPr lang="en-US" altLang="en-US" sz="4000" b="1" smtClean="0">
                <a:solidFill>
                  <a:srgbClr val="FFFFFF"/>
                </a:solidFill>
                <a:latin typeface="Times New Roman" panose="02020603050405020304" pitchFamily="18" charset="0"/>
              </a:rPr>
              <a:t>Handouts 2 and 2Suppl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287338" y="1822450"/>
            <a:ext cx="8629650" cy="22225"/>
          </a:xfrm>
          <a:prstGeom prst="rect">
            <a:avLst/>
          </a:prstGeom>
          <a:solidFill>
            <a:srgbClr val="66B3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3316" name="Freeform 4"/>
          <p:cNvSpPr>
            <a:spLocks noChangeArrowheads="1"/>
          </p:cNvSpPr>
          <p:nvPr/>
        </p:nvSpPr>
        <p:spPr bwMode="auto">
          <a:xfrm>
            <a:off x="228600" y="1765300"/>
            <a:ext cx="8675688" cy="68263"/>
          </a:xfrm>
          <a:custGeom>
            <a:avLst/>
            <a:gdLst>
              <a:gd name="T0" fmla="*/ 0 w 5465"/>
              <a:gd name="T1" fmla="*/ 2147483646 h 43"/>
              <a:gd name="T2" fmla="*/ 2147483646 w 5465"/>
              <a:gd name="T3" fmla="*/ 2147483646 h 43"/>
              <a:gd name="T4" fmla="*/ 2147483646 w 5465"/>
              <a:gd name="T5" fmla="*/ 0 h 43"/>
              <a:gd name="T6" fmla="*/ 2147483646 w 5465"/>
              <a:gd name="T7" fmla="*/ 2147483646 h 43"/>
              <a:gd name="T8" fmla="*/ 2147483646 w 5465"/>
              <a:gd name="T9" fmla="*/ 2147483646 h 43"/>
              <a:gd name="T10" fmla="*/ 2147483646 w 5465"/>
              <a:gd name="T11" fmla="*/ 2147483646 h 43"/>
              <a:gd name="T12" fmla="*/ 0 w 5465"/>
              <a:gd name="T13" fmla="*/ 2147483646 h 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65"/>
              <a:gd name="T22" fmla="*/ 0 h 43"/>
              <a:gd name="T23" fmla="*/ 5465 w 5465"/>
              <a:gd name="T24" fmla="*/ 43 h 4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65" h="43">
                <a:moveTo>
                  <a:pt x="0" y="43"/>
                </a:moveTo>
                <a:lnTo>
                  <a:pt x="5465" y="43"/>
                </a:lnTo>
                <a:lnTo>
                  <a:pt x="5465" y="0"/>
                </a:lnTo>
                <a:lnTo>
                  <a:pt x="5450" y="14"/>
                </a:lnTo>
                <a:lnTo>
                  <a:pt x="5450" y="28"/>
                </a:lnTo>
                <a:lnTo>
                  <a:pt x="14" y="28"/>
                </a:lnTo>
                <a:lnTo>
                  <a:pt x="0" y="43"/>
                </a:lnTo>
                <a:close/>
              </a:path>
            </a:pathLst>
          </a:custGeom>
          <a:solidFill>
            <a:srgbClr val="005C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7" name="Freeform 5"/>
          <p:cNvSpPr>
            <a:spLocks noChangeArrowheads="1"/>
          </p:cNvSpPr>
          <p:nvPr/>
        </p:nvSpPr>
        <p:spPr bwMode="auto">
          <a:xfrm>
            <a:off x="241300" y="1754188"/>
            <a:ext cx="8675688" cy="68262"/>
          </a:xfrm>
          <a:custGeom>
            <a:avLst/>
            <a:gdLst>
              <a:gd name="T0" fmla="*/ 0 w 5465"/>
              <a:gd name="T1" fmla="*/ 2147483646 h 43"/>
              <a:gd name="T2" fmla="*/ 0 w 5465"/>
              <a:gd name="T3" fmla="*/ 0 h 43"/>
              <a:gd name="T4" fmla="*/ 2147483646 w 5465"/>
              <a:gd name="T5" fmla="*/ 0 h 43"/>
              <a:gd name="T6" fmla="*/ 2147483646 w 5465"/>
              <a:gd name="T7" fmla="*/ 2147483646 h 43"/>
              <a:gd name="T8" fmla="*/ 2147483646 w 5465"/>
              <a:gd name="T9" fmla="*/ 2147483646 h 43"/>
              <a:gd name="T10" fmla="*/ 2147483646 w 5465"/>
              <a:gd name="T11" fmla="*/ 2147483646 h 43"/>
              <a:gd name="T12" fmla="*/ 0 w 5465"/>
              <a:gd name="T13" fmla="*/ 2147483646 h 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65"/>
              <a:gd name="T22" fmla="*/ 0 h 43"/>
              <a:gd name="T23" fmla="*/ 5465 w 5465"/>
              <a:gd name="T24" fmla="*/ 43 h 4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65" h="43">
                <a:moveTo>
                  <a:pt x="0" y="43"/>
                </a:moveTo>
                <a:lnTo>
                  <a:pt x="0" y="0"/>
                </a:lnTo>
                <a:lnTo>
                  <a:pt x="5465" y="0"/>
                </a:lnTo>
                <a:lnTo>
                  <a:pt x="5450" y="14"/>
                </a:lnTo>
                <a:lnTo>
                  <a:pt x="14" y="14"/>
                </a:lnTo>
                <a:lnTo>
                  <a:pt x="14" y="28"/>
                </a:lnTo>
                <a:lnTo>
                  <a:pt x="0" y="43"/>
                </a:lnTo>
                <a:close/>
              </a:path>
            </a:pathLst>
          </a:custGeom>
          <a:solidFill>
            <a:srgbClr val="C1E1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Click="0"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228600" y="1870075"/>
            <a:ext cx="8653463" cy="73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sz="4800" b="1" smtClean="0">
                <a:solidFill>
                  <a:srgbClr val="FFFFFF"/>
                </a:solidFill>
                <a:latin typeface="Times New Roman" panose="02020603050405020304" pitchFamily="18" charset="0"/>
              </a:rPr>
              <a:t>Meditation Three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63525" y="2763838"/>
            <a:ext cx="8583613" cy="34925"/>
          </a:xfrm>
          <a:prstGeom prst="rect">
            <a:avLst/>
          </a:prstGeom>
          <a:solidFill>
            <a:srgbClr val="66B3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52" name="Freeform 4"/>
          <p:cNvSpPr>
            <a:spLocks noChangeArrowheads="1"/>
          </p:cNvSpPr>
          <p:nvPr/>
        </p:nvSpPr>
        <p:spPr bwMode="auto">
          <a:xfrm>
            <a:off x="228600" y="2728913"/>
            <a:ext cx="8653463" cy="104775"/>
          </a:xfrm>
          <a:custGeom>
            <a:avLst/>
            <a:gdLst>
              <a:gd name="T0" fmla="*/ 0 w 5451"/>
              <a:gd name="T1" fmla="*/ 2147483646 h 66"/>
              <a:gd name="T2" fmla="*/ 2147483646 w 5451"/>
              <a:gd name="T3" fmla="*/ 2147483646 h 66"/>
              <a:gd name="T4" fmla="*/ 2147483646 w 5451"/>
              <a:gd name="T5" fmla="*/ 0 h 66"/>
              <a:gd name="T6" fmla="*/ 2147483646 w 5451"/>
              <a:gd name="T7" fmla="*/ 2147483646 h 66"/>
              <a:gd name="T8" fmla="*/ 2147483646 w 5451"/>
              <a:gd name="T9" fmla="*/ 2147483646 h 66"/>
              <a:gd name="T10" fmla="*/ 2147483646 w 5451"/>
              <a:gd name="T11" fmla="*/ 2147483646 h 66"/>
              <a:gd name="T12" fmla="*/ 0 w 5451"/>
              <a:gd name="T13" fmla="*/ 2147483646 h 6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51"/>
              <a:gd name="T22" fmla="*/ 0 h 66"/>
              <a:gd name="T23" fmla="*/ 5451 w 5451"/>
              <a:gd name="T24" fmla="*/ 66 h 6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51" h="66">
                <a:moveTo>
                  <a:pt x="0" y="66"/>
                </a:moveTo>
                <a:lnTo>
                  <a:pt x="5451" y="66"/>
                </a:lnTo>
                <a:lnTo>
                  <a:pt x="5451" y="0"/>
                </a:lnTo>
                <a:lnTo>
                  <a:pt x="5429" y="22"/>
                </a:lnTo>
                <a:lnTo>
                  <a:pt x="5429" y="44"/>
                </a:lnTo>
                <a:lnTo>
                  <a:pt x="22" y="44"/>
                </a:lnTo>
                <a:lnTo>
                  <a:pt x="0" y="66"/>
                </a:lnTo>
                <a:close/>
              </a:path>
            </a:pathLst>
          </a:custGeom>
          <a:solidFill>
            <a:srgbClr val="005C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3" name="Freeform 5"/>
          <p:cNvSpPr>
            <a:spLocks noChangeArrowheads="1"/>
          </p:cNvSpPr>
          <p:nvPr/>
        </p:nvSpPr>
        <p:spPr bwMode="auto">
          <a:xfrm>
            <a:off x="228600" y="2728913"/>
            <a:ext cx="8653463" cy="104775"/>
          </a:xfrm>
          <a:custGeom>
            <a:avLst/>
            <a:gdLst>
              <a:gd name="T0" fmla="*/ 0 w 5451"/>
              <a:gd name="T1" fmla="*/ 2147483646 h 66"/>
              <a:gd name="T2" fmla="*/ 0 w 5451"/>
              <a:gd name="T3" fmla="*/ 0 h 66"/>
              <a:gd name="T4" fmla="*/ 2147483646 w 5451"/>
              <a:gd name="T5" fmla="*/ 0 h 66"/>
              <a:gd name="T6" fmla="*/ 2147483646 w 5451"/>
              <a:gd name="T7" fmla="*/ 2147483646 h 66"/>
              <a:gd name="T8" fmla="*/ 2147483646 w 5451"/>
              <a:gd name="T9" fmla="*/ 2147483646 h 66"/>
              <a:gd name="T10" fmla="*/ 2147483646 w 5451"/>
              <a:gd name="T11" fmla="*/ 2147483646 h 66"/>
              <a:gd name="T12" fmla="*/ 0 w 5451"/>
              <a:gd name="T13" fmla="*/ 2147483646 h 6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51"/>
              <a:gd name="T22" fmla="*/ 0 h 66"/>
              <a:gd name="T23" fmla="*/ 5451 w 5451"/>
              <a:gd name="T24" fmla="*/ 66 h 6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51" h="66">
                <a:moveTo>
                  <a:pt x="0" y="66"/>
                </a:moveTo>
                <a:lnTo>
                  <a:pt x="0" y="0"/>
                </a:lnTo>
                <a:lnTo>
                  <a:pt x="5451" y="0"/>
                </a:lnTo>
                <a:lnTo>
                  <a:pt x="5429" y="22"/>
                </a:lnTo>
                <a:lnTo>
                  <a:pt x="22" y="22"/>
                </a:lnTo>
                <a:lnTo>
                  <a:pt x="22" y="44"/>
                </a:lnTo>
                <a:lnTo>
                  <a:pt x="0" y="66"/>
                </a:lnTo>
                <a:close/>
              </a:path>
            </a:pathLst>
          </a:custGeom>
          <a:solidFill>
            <a:srgbClr val="C1E1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227013" y="2990850"/>
            <a:ext cx="8655050" cy="430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marL="0" indent="0" algn="ctr" defTabSz="381000">
              <a:spcBef>
                <a:spcPct val="0"/>
              </a:spcBef>
              <a:buFontTx/>
              <a:buNone/>
            </a:pPr>
            <a:r>
              <a:rPr lang="en-US" altLang="en-US" sz="2800" smtClean="0">
                <a:solidFill>
                  <a:srgbClr val="CCE6FF"/>
                </a:solidFill>
                <a:latin typeface="Times New Roman" panose="02020603050405020304" pitchFamily="18" charset="0"/>
              </a:rPr>
              <a:t>Of God: That </a:t>
            </a:r>
            <a:r>
              <a:rPr lang="en-US" altLang="en-US" sz="2800" i="1" smtClean="0">
                <a:solidFill>
                  <a:srgbClr val="CCE6FF"/>
                </a:solidFill>
                <a:latin typeface="Times New Roman" panose="02020603050405020304" pitchFamily="18" charset="0"/>
              </a:rPr>
              <a:t>He</a:t>
            </a:r>
            <a:r>
              <a:rPr lang="en-US" altLang="en-US" sz="2800" smtClean="0">
                <a:solidFill>
                  <a:srgbClr val="CCE6FF"/>
                </a:solidFill>
                <a:latin typeface="Times New Roman" panose="02020603050405020304" pitchFamily="18" charset="0"/>
              </a:rPr>
              <a:t> Exists</a:t>
            </a:r>
          </a:p>
        </p:txBody>
      </p:sp>
    </p:spTree>
  </p:cSld>
  <p:clrMapOvr>
    <a:masterClrMapping/>
  </p:clrMapOvr>
  <p:transition advClick="0">
    <p:cover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6159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defTabSz="381000"/>
            <a:r>
              <a:rPr lang="en-US" altLang="en-US" sz="4000" b="1" smtClean="0">
                <a:solidFill>
                  <a:srgbClr val="FFFFFF"/>
                </a:solidFill>
                <a:latin typeface="Times New Roman" panose="02020603050405020304" pitchFamily="18" charset="0"/>
              </a:rPr>
              <a:t>What We Know at End of Med II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idx="1"/>
          </p:nvPr>
        </p:nvSpPr>
        <p:spPr bwMode="auto">
          <a:xfrm>
            <a:off x="457200" y="1155700"/>
            <a:ext cx="8229600" cy="40624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 algn="ctr" defTabSz="381000">
              <a:spcBef>
                <a:spcPct val="0"/>
              </a:spcBef>
              <a:buFontTx/>
              <a:buNone/>
            </a:pPr>
            <a:r>
              <a:rPr lang="en-US" altLang="en-US" sz="2200" i="1" smtClean="0">
                <a:solidFill>
                  <a:srgbClr val="CCE6FF"/>
                </a:solidFill>
                <a:latin typeface="Times New Roman" panose="02020603050405020304" pitchFamily="18" charset="0"/>
              </a:rPr>
              <a:t>The Land of Seemings </a:t>
            </a:r>
            <a:r>
              <a:rPr lang="en-US" altLang="en-US" sz="2200" smtClean="0">
                <a:solidFill>
                  <a:srgbClr val="CCE6FF"/>
                </a:solidFill>
                <a:latin typeface="Times New Roman" panose="02020603050405020304" pitchFamily="18" charset="0"/>
              </a:rPr>
              <a:t>+ </a:t>
            </a:r>
            <a:r>
              <a:rPr lang="en-US" altLang="en-US" sz="2200" i="1" smtClean="0">
                <a:solidFill>
                  <a:srgbClr val="CCE6FF"/>
                </a:solidFill>
                <a:latin typeface="Times New Roman" panose="02020603050405020304" pitchFamily="18" charset="0"/>
              </a:rPr>
              <a:t>The Cogito</a:t>
            </a:r>
          </a:p>
          <a:p>
            <a:pPr marL="0" indent="0" defTabSz="381000">
              <a:spcBef>
                <a:spcPct val="0"/>
              </a:spcBef>
              <a:buFontTx/>
              <a:buNone/>
            </a:pPr>
            <a:r>
              <a:rPr lang="en-US" altLang="en-US" sz="2200" smtClean="0">
                <a:solidFill>
                  <a:srgbClr val="CCE6FF"/>
                </a:solidFill>
                <a:latin typeface="Times New Roman" panose="02020603050405020304" pitchFamily="18" charset="0"/>
              </a:rPr>
              <a:t>Sense Beliefs + Mathematical Beliefs remain in doubt due to the EDH.</a:t>
            </a:r>
          </a:p>
          <a:p>
            <a:pPr marL="0" indent="0" defTabSz="381000">
              <a:spcBef>
                <a:spcPct val="0"/>
              </a:spcBef>
              <a:buFontTx/>
              <a:buNone/>
            </a:pPr>
            <a:endParaRPr lang="en-US" altLang="en-US" sz="2200" smtClean="0">
              <a:solidFill>
                <a:srgbClr val="CCE6FF"/>
              </a:solidFill>
              <a:latin typeface="Times New Roman" panose="02020603050405020304" pitchFamily="18" charset="0"/>
            </a:endParaRPr>
          </a:p>
          <a:p>
            <a:pPr marL="0" indent="0" algn="ctr" defTabSz="381000">
              <a:spcBef>
                <a:spcPct val="0"/>
              </a:spcBef>
              <a:buFontTx/>
              <a:buNone/>
            </a:pPr>
            <a:r>
              <a:rPr lang="en-US" altLang="en-US" sz="2200" smtClean="0">
                <a:solidFill>
                  <a:srgbClr val="CCE6FF"/>
                </a:solidFill>
                <a:latin typeface="Times New Roman" panose="02020603050405020304" pitchFamily="18" charset="0"/>
              </a:rPr>
              <a:t>But each of us now has two beliefs we know </a:t>
            </a:r>
            <a:r>
              <a:rPr lang="en-US" altLang="en-US" sz="2200" i="1" smtClean="0">
                <a:solidFill>
                  <a:srgbClr val="CCE6FF"/>
                </a:solidFill>
                <a:latin typeface="Times New Roman" panose="02020603050405020304" pitchFamily="18" charset="0"/>
              </a:rPr>
              <a:t>absolutely</a:t>
            </a:r>
            <a:r>
              <a:rPr lang="en-US" altLang="en-US" sz="2200" smtClean="0">
                <a:solidFill>
                  <a:srgbClr val="CCE6FF"/>
                </a:solidFill>
                <a:latin typeface="Times New Roman" panose="02020603050405020304" pitchFamily="18" charset="0"/>
              </a:rPr>
              <a:t>:</a:t>
            </a:r>
          </a:p>
          <a:p>
            <a:pPr marL="0" indent="0" defTabSz="381000">
              <a:spcBef>
                <a:spcPct val="0"/>
              </a:spcBef>
              <a:buFontTx/>
              <a:buNone/>
            </a:pPr>
            <a:endParaRPr lang="en-US" altLang="en-US" sz="2200" smtClean="0">
              <a:solidFill>
                <a:srgbClr val="CCE6FF"/>
              </a:solidFill>
              <a:latin typeface="Times New Roman" panose="02020603050405020304" pitchFamily="18" charset="0"/>
            </a:endParaRPr>
          </a:p>
          <a:p>
            <a:pPr marL="0" indent="0" algn="ctr" defTabSz="381000">
              <a:spcBef>
                <a:spcPct val="0"/>
              </a:spcBef>
              <a:buFontTx/>
              <a:buNone/>
            </a:pPr>
            <a:r>
              <a:rPr lang="en-US" altLang="en-US" sz="2200" b="1" smtClean="0">
                <a:solidFill>
                  <a:srgbClr val="CCE6FF"/>
                </a:solidFill>
                <a:latin typeface="Times New Roman" panose="02020603050405020304" pitchFamily="18" charset="0"/>
              </a:rPr>
              <a:t>The “Cogito Belief”:</a:t>
            </a:r>
          </a:p>
          <a:p>
            <a:pPr marL="0" indent="0" defTabSz="381000">
              <a:spcBef>
                <a:spcPct val="0"/>
              </a:spcBef>
              <a:buFontTx/>
              <a:buNone/>
            </a:pPr>
            <a:r>
              <a:rPr lang="en-US" altLang="en-US" sz="2200" smtClean="0">
                <a:solidFill>
                  <a:srgbClr val="CCE6FF"/>
                </a:solidFill>
                <a:latin typeface="Times New Roman" panose="02020603050405020304" pitchFamily="18" charset="0"/>
              </a:rPr>
              <a:t>The belief “I exist” whenever I attempt to doubt my existence (Hintikka)</a:t>
            </a:r>
          </a:p>
          <a:p>
            <a:pPr marL="0" indent="0" algn="ctr" defTabSz="381000">
              <a:spcBef>
                <a:spcPct val="0"/>
              </a:spcBef>
              <a:buFontTx/>
              <a:buNone/>
            </a:pPr>
            <a:r>
              <a:rPr lang="en-US" altLang="en-US" sz="2200" b="1" smtClean="0">
                <a:solidFill>
                  <a:srgbClr val="CCE6FF"/>
                </a:solidFill>
                <a:latin typeface="Times New Roman" panose="02020603050405020304" pitchFamily="18" charset="0"/>
              </a:rPr>
              <a:t>The Belief about My Nature:</a:t>
            </a:r>
          </a:p>
          <a:p>
            <a:pPr marL="0" indent="0" defTabSz="381000">
              <a:spcBef>
                <a:spcPct val="0"/>
              </a:spcBef>
              <a:buFontTx/>
              <a:buNone/>
            </a:pPr>
            <a:r>
              <a:rPr lang="en-US" altLang="en-US" sz="2200" smtClean="0">
                <a:solidFill>
                  <a:srgbClr val="CCE6FF"/>
                </a:solidFill>
                <a:latin typeface="Times New Roman" panose="02020603050405020304" pitchFamily="18" charset="0"/>
              </a:rPr>
              <a:t>“I am a thinking thing” at the times when I know “I exist” is true.</a:t>
            </a:r>
          </a:p>
          <a:p>
            <a:pPr marL="0" indent="0" defTabSz="381000">
              <a:spcBef>
                <a:spcPct val="0"/>
              </a:spcBef>
              <a:buFontTx/>
              <a:buNone/>
            </a:pPr>
            <a:endParaRPr lang="en-US" altLang="en-US" sz="2200" smtClean="0">
              <a:solidFill>
                <a:srgbClr val="CCE6FF"/>
              </a:solidFill>
              <a:latin typeface="Times New Roman" panose="02020603050405020304" pitchFamily="18" charset="0"/>
            </a:endParaRPr>
          </a:p>
          <a:p>
            <a:pPr marL="0" indent="0" defTabSz="381000">
              <a:spcBef>
                <a:spcPct val="0"/>
              </a:spcBef>
              <a:buFontTx/>
              <a:buNone/>
            </a:pPr>
            <a:endParaRPr lang="en-US" altLang="en-US" sz="2200" smtClean="0">
              <a:solidFill>
                <a:srgbClr val="CCE6FF"/>
              </a:solidFill>
              <a:latin typeface="Times New Roman" panose="02020603050405020304" pitchFamily="18" charset="0"/>
            </a:endParaRPr>
          </a:p>
          <a:p>
            <a:pPr marL="0" indent="0" defTabSz="381000">
              <a:spcBef>
                <a:spcPct val="0"/>
              </a:spcBef>
              <a:buFontTx/>
              <a:buNone/>
            </a:pPr>
            <a:endParaRPr lang="en-US" altLang="en-US" sz="2200" smtClean="0">
              <a:solidFill>
                <a:srgbClr val="CCE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250825" y="896938"/>
            <a:ext cx="8629650" cy="22225"/>
          </a:xfrm>
          <a:prstGeom prst="rect">
            <a:avLst/>
          </a:prstGeom>
          <a:solidFill>
            <a:srgbClr val="66B3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77" name="Freeform 4"/>
          <p:cNvSpPr>
            <a:spLocks noChangeArrowheads="1"/>
          </p:cNvSpPr>
          <p:nvPr/>
        </p:nvSpPr>
        <p:spPr bwMode="auto">
          <a:xfrm>
            <a:off x="228600" y="874713"/>
            <a:ext cx="8675688" cy="68262"/>
          </a:xfrm>
          <a:custGeom>
            <a:avLst/>
            <a:gdLst>
              <a:gd name="T0" fmla="*/ 0 w 5465"/>
              <a:gd name="T1" fmla="*/ 2147483646 h 43"/>
              <a:gd name="T2" fmla="*/ 2147483646 w 5465"/>
              <a:gd name="T3" fmla="*/ 2147483646 h 43"/>
              <a:gd name="T4" fmla="*/ 2147483646 w 5465"/>
              <a:gd name="T5" fmla="*/ 0 h 43"/>
              <a:gd name="T6" fmla="*/ 2147483646 w 5465"/>
              <a:gd name="T7" fmla="*/ 2147483646 h 43"/>
              <a:gd name="T8" fmla="*/ 2147483646 w 5465"/>
              <a:gd name="T9" fmla="*/ 2147483646 h 43"/>
              <a:gd name="T10" fmla="*/ 2147483646 w 5465"/>
              <a:gd name="T11" fmla="*/ 2147483646 h 43"/>
              <a:gd name="T12" fmla="*/ 0 w 5465"/>
              <a:gd name="T13" fmla="*/ 2147483646 h 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465" h="43">
                <a:moveTo>
                  <a:pt x="0" y="43"/>
                </a:moveTo>
                <a:lnTo>
                  <a:pt x="5465" y="43"/>
                </a:lnTo>
                <a:lnTo>
                  <a:pt x="5465" y="0"/>
                </a:lnTo>
                <a:lnTo>
                  <a:pt x="5450" y="14"/>
                </a:lnTo>
                <a:lnTo>
                  <a:pt x="5450" y="28"/>
                </a:lnTo>
                <a:lnTo>
                  <a:pt x="14" y="28"/>
                </a:lnTo>
                <a:lnTo>
                  <a:pt x="0" y="43"/>
                </a:lnTo>
                <a:close/>
              </a:path>
            </a:pathLst>
          </a:custGeom>
          <a:solidFill>
            <a:srgbClr val="005C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Freeform 5"/>
          <p:cNvSpPr>
            <a:spLocks noChangeArrowheads="1"/>
          </p:cNvSpPr>
          <p:nvPr/>
        </p:nvSpPr>
        <p:spPr bwMode="auto">
          <a:xfrm>
            <a:off x="228600" y="874713"/>
            <a:ext cx="8675688" cy="68262"/>
          </a:xfrm>
          <a:custGeom>
            <a:avLst/>
            <a:gdLst>
              <a:gd name="T0" fmla="*/ 0 w 5465"/>
              <a:gd name="T1" fmla="*/ 2147483646 h 43"/>
              <a:gd name="T2" fmla="*/ 0 w 5465"/>
              <a:gd name="T3" fmla="*/ 0 h 43"/>
              <a:gd name="T4" fmla="*/ 2147483646 w 5465"/>
              <a:gd name="T5" fmla="*/ 0 h 43"/>
              <a:gd name="T6" fmla="*/ 2147483646 w 5465"/>
              <a:gd name="T7" fmla="*/ 2147483646 h 43"/>
              <a:gd name="T8" fmla="*/ 2147483646 w 5465"/>
              <a:gd name="T9" fmla="*/ 2147483646 h 43"/>
              <a:gd name="T10" fmla="*/ 2147483646 w 5465"/>
              <a:gd name="T11" fmla="*/ 2147483646 h 43"/>
              <a:gd name="T12" fmla="*/ 0 w 5465"/>
              <a:gd name="T13" fmla="*/ 2147483646 h 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465" h="43">
                <a:moveTo>
                  <a:pt x="0" y="43"/>
                </a:moveTo>
                <a:lnTo>
                  <a:pt x="0" y="0"/>
                </a:lnTo>
                <a:lnTo>
                  <a:pt x="5465" y="0"/>
                </a:lnTo>
                <a:lnTo>
                  <a:pt x="5450" y="14"/>
                </a:lnTo>
                <a:lnTo>
                  <a:pt x="14" y="14"/>
                </a:lnTo>
                <a:lnTo>
                  <a:pt x="14" y="28"/>
                </a:lnTo>
                <a:lnTo>
                  <a:pt x="0" y="43"/>
                </a:lnTo>
                <a:close/>
              </a:path>
            </a:pathLst>
          </a:custGeom>
          <a:solidFill>
            <a:srgbClr val="C1E1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Click="0"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228600" y="534988"/>
            <a:ext cx="8675688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sz="4000" b="1" smtClean="0">
                <a:solidFill>
                  <a:srgbClr val="FFFFFF"/>
                </a:solidFill>
                <a:latin typeface="Times New Roman" panose="02020603050405020304" pitchFamily="18" charset="0"/>
              </a:rPr>
              <a:t>Remaining Problems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50825" y="1262063"/>
            <a:ext cx="8629650" cy="22225"/>
          </a:xfrm>
          <a:prstGeom prst="rect">
            <a:avLst/>
          </a:prstGeom>
          <a:solidFill>
            <a:srgbClr val="66B3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100" name="Freeform 4"/>
          <p:cNvSpPr>
            <a:spLocks noChangeArrowheads="1"/>
          </p:cNvSpPr>
          <p:nvPr/>
        </p:nvSpPr>
        <p:spPr bwMode="auto">
          <a:xfrm>
            <a:off x="228600" y="1238250"/>
            <a:ext cx="8675688" cy="69850"/>
          </a:xfrm>
          <a:custGeom>
            <a:avLst/>
            <a:gdLst>
              <a:gd name="T0" fmla="*/ 0 w 5465"/>
              <a:gd name="T1" fmla="*/ 2147483646 h 44"/>
              <a:gd name="T2" fmla="*/ 2147483646 w 5465"/>
              <a:gd name="T3" fmla="*/ 2147483646 h 44"/>
              <a:gd name="T4" fmla="*/ 2147483646 w 5465"/>
              <a:gd name="T5" fmla="*/ 0 h 44"/>
              <a:gd name="T6" fmla="*/ 2147483646 w 5465"/>
              <a:gd name="T7" fmla="*/ 2147483646 h 44"/>
              <a:gd name="T8" fmla="*/ 2147483646 w 5465"/>
              <a:gd name="T9" fmla="*/ 2147483646 h 44"/>
              <a:gd name="T10" fmla="*/ 2147483646 w 5465"/>
              <a:gd name="T11" fmla="*/ 2147483646 h 44"/>
              <a:gd name="T12" fmla="*/ 0 w 5465"/>
              <a:gd name="T13" fmla="*/ 2147483646 h 4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65"/>
              <a:gd name="T22" fmla="*/ 0 h 44"/>
              <a:gd name="T23" fmla="*/ 5465 w 5465"/>
              <a:gd name="T24" fmla="*/ 44 h 4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65" h="44">
                <a:moveTo>
                  <a:pt x="0" y="44"/>
                </a:moveTo>
                <a:lnTo>
                  <a:pt x="5465" y="44"/>
                </a:lnTo>
                <a:lnTo>
                  <a:pt x="5465" y="0"/>
                </a:lnTo>
                <a:lnTo>
                  <a:pt x="5450" y="15"/>
                </a:lnTo>
                <a:lnTo>
                  <a:pt x="5450" y="29"/>
                </a:lnTo>
                <a:lnTo>
                  <a:pt x="14" y="29"/>
                </a:lnTo>
                <a:lnTo>
                  <a:pt x="0" y="44"/>
                </a:lnTo>
                <a:close/>
              </a:path>
            </a:pathLst>
          </a:custGeom>
          <a:solidFill>
            <a:srgbClr val="005C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Freeform 5"/>
          <p:cNvSpPr>
            <a:spLocks noChangeArrowheads="1"/>
          </p:cNvSpPr>
          <p:nvPr/>
        </p:nvSpPr>
        <p:spPr bwMode="auto">
          <a:xfrm>
            <a:off x="228600" y="1227138"/>
            <a:ext cx="8675688" cy="76200"/>
          </a:xfrm>
          <a:custGeom>
            <a:avLst/>
            <a:gdLst>
              <a:gd name="T0" fmla="*/ 0 w 5465"/>
              <a:gd name="T1" fmla="*/ 2147483646 h 44"/>
              <a:gd name="T2" fmla="*/ 0 w 5465"/>
              <a:gd name="T3" fmla="*/ 0 h 44"/>
              <a:gd name="T4" fmla="*/ 2147483646 w 5465"/>
              <a:gd name="T5" fmla="*/ 0 h 44"/>
              <a:gd name="T6" fmla="*/ 2147483646 w 5465"/>
              <a:gd name="T7" fmla="*/ 2147483646 h 44"/>
              <a:gd name="T8" fmla="*/ 2147483646 w 5465"/>
              <a:gd name="T9" fmla="*/ 2147483646 h 44"/>
              <a:gd name="T10" fmla="*/ 2147483646 w 5465"/>
              <a:gd name="T11" fmla="*/ 2147483646 h 44"/>
              <a:gd name="T12" fmla="*/ 0 w 5465"/>
              <a:gd name="T13" fmla="*/ 2147483646 h 4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65"/>
              <a:gd name="T22" fmla="*/ 0 h 44"/>
              <a:gd name="T23" fmla="*/ 5465 w 5465"/>
              <a:gd name="T24" fmla="*/ 44 h 4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65" h="44">
                <a:moveTo>
                  <a:pt x="0" y="44"/>
                </a:moveTo>
                <a:lnTo>
                  <a:pt x="0" y="0"/>
                </a:lnTo>
                <a:lnTo>
                  <a:pt x="5465" y="0"/>
                </a:lnTo>
                <a:lnTo>
                  <a:pt x="5450" y="15"/>
                </a:lnTo>
                <a:lnTo>
                  <a:pt x="14" y="15"/>
                </a:lnTo>
                <a:lnTo>
                  <a:pt x="14" y="29"/>
                </a:lnTo>
                <a:lnTo>
                  <a:pt x="0" y="44"/>
                </a:lnTo>
                <a:close/>
              </a:path>
            </a:pathLst>
          </a:custGeom>
          <a:solidFill>
            <a:srgbClr val="C1E1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250825" y="1389063"/>
            <a:ext cx="8816975" cy="317023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marL="0" indent="0" algn="ctr" defTabSz="381000">
              <a:spcBef>
                <a:spcPct val="0"/>
              </a:spcBef>
              <a:spcAft>
                <a:spcPts val="1200"/>
              </a:spcAft>
              <a:buFontTx/>
              <a:buNone/>
              <a:defRPr/>
            </a:pPr>
            <a:r>
              <a:rPr lang="en-US" altLang="en-US" sz="2800" b="1" dirty="0" smtClean="0">
                <a:latin typeface="Times New Roman" panose="02020603050405020304" pitchFamily="18" charset="0"/>
              </a:rPr>
              <a:t>How to find other Justified True Beliefs that are Known*</a:t>
            </a:r>
            <a:endParaRPr lang="en-US" altLang="en-US" sz="2800" b="1" dirty="0" smtClean="0">
              <a:solidFill>
                <a:schemeClr val="tx2">
                  <a:lumMod val="50000"/>
                  <a:lumOff val="50000"/>
                </a:schemeClr>
              </a:solidFill>
              <a:latin typeface="Times New Roman" panose="02020603050405020304" pitchFamily="18" charset="0"/>
            </a:endParaRPr>
          </a:p>
          <a:p>
            <a:pPr marL="0" indent="0" algn="ctr" defTabSz="381000">
              <a:spcBef>
                <a:spcPct val="0"/>
              </a:spcBef>
              <a:buFontTx/>
              <a:buNone/>
              <a:defRPr/>
            </a:pPr>
            <a:r>
              <a:rPr lang="en-US" sz="2800" dirty="0" smtClean="0"/>
              <a:t>If </a:t>
            </a:r>
            <a:r>
              <a:rPr lang="en-US" sz="2800" dirty="0"/>
              <a:t>Knowledge= Indubitable justified true belief, how can I get knowledge out of the Land of </a:t>
            </a:r>
            <a:r>
              <a:rPr lang="en-US" sz="2800" dirty="0" err="1"/>
              <a:t>Seemings</a:t>
            </a:r>
            <a:r>
              <a:rPr lang="en-US" sz="2800" dirty="0"/>
              <a:t> if I start only with knowledge of my existence as a thinking thing?  That is, how can be certain that my beliefs about what I perceive, imagine, and think are justified and true if my existence as a thinker is all I can be sure of</a:t>
            </a:r>
            <a:r>
              <a:rPr lang="en-US" sz="2800" dirty="0" smtClean="0"/>
              <a:t>?</a:t>
            </a:r>
          </a:p>
        </p:txBody>
      </p:sp>
      <p:sp>
        <p:nvSpPr>
          <p:cNvPr id="4103" name="TextBox 1"/>
          <p:cNvSpPr txBox="1">
            <a:spLocks noChangeArrowheads="1"/>
          </p:cNvSpPr>
          <p:nvPr/>
        </p:nvSpPr>
        <p:spPr bwMode="auto">
          <a:xfrm>
            <a:off x="2038035" y="4872335"/>
            <a:ext cx="50552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/>
              <a:t>*Justified True Belief + </a:t>
            </a:r>
            <a:r>
              <a:rPr lang="en-US" altLang="en-US" sz="2400" dirty="0" err="1"/>
              <a:t>Indubitability</a:t>
            </a:r>
            <a:endParaRPr lang="en-US" altLang="en-US" sz="2400" dirty="0"/>
          </a:p>
        </p:txBody>
      </p:sp>
    </p:spTree>
  </p:cSld>
  <p:clrMapOvr>
    <a:masterClrMapping/>
  </p:clrMapOvr>
  <p:transition advClick="0">
    <p:cover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257175" y="228600"/>
            <a:ext cx="8678863" cy="694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marL="0" indent="0" algn="ctr" defTabSz="381000">
              <a:spcBef>
                <a:spcPct val="0"/>
              </a:spcBef>
              <a:buFontTx/>
              <a:buNone/>
            </a:pPr>
            <a:r>
              <a:rPr lang="en-US" altLang="en-US" sz="2200" b="1" dirty="0" smtClean="0"/>
              <a:t>Descartes’ Solution</a:t>
            </a:r>
          </a:p>
          <a:p>
            <a:pPr marL="0" indent="0" algn="ctr" defTabSz="381000">
              <a:buFontTx/>
              <a:buNone/>
            </a:pPr>
            <a:r>
              <a:rPr lang="en-US" altLang="en-US" sz="2200" b="1" i="1" dirty="0" smtClean="0"/>
              <a:t>Perceptual </a:t>
            </a:r>
            <a:r>
              <a:rPr lang="en-US" altLang="en-US" sz="2200" b="1" i="1" dirty="0" err="1" smtClean="0"/>
              <a:t>Seemings</a:t>
            </a:r>
            <a:r>
              <a:rPr lang="en-US" altLang="en-US" sz="2200" b="1" i="1" dirty="0" smtClean="0"/>
              <a:t> Won’t Help:</a:t>
            </a:r>
          </a:p>
          <a:p>
            <a:pPr marL="0" indent="0" defTabSz="381000">
              <a:buFontTx/>
              <a:buNone/>
            </a:pPr>
            <a:r>
              <a:rPr lang="en-US" altLang="en-US" sz="2200" dirty="0" smtClean="0"/>
              <a:t>Not all </a:t>
            </a:r>
            <a:r>
              <a:rPr lang="en-US" altLang="en-US" sz="2200" dirty="0" err="1" smtClean="0"/>
              <a:t>seemings</a:t>
            </a:r>
            <a:r>
              <a:rPr lang="en-US" altLang="en-US" sz="2200" dirty="0" smtClean="0"/>
              <a:t> are created equal.  Perceptual/Imaginal </a:t>
            </a:r>
            <a:r>
              <a:rPr lang="en-US" altLang="en-US" sz="2200" dirty="0" err="1" smtClean="0"/>
              <a:t>seemings</a:t>
            </a:r>
            <a:r>
              <a:rPr lang="en-US" altLang="en-US" sz="2200" dirty="0" smtClean="0"/>
              <a:t> produce beliefs that the Evil Demon could make false (by making me "see" things which are not there).</a:t>
            </a:r>
          </a:p>
          <a:p>
            <a:pPr marL="0" indent="0" defTabSz="381000">
              <a:buFontTx/>
              <a:buNone/>
            </a:pPr>
            <a:r>
              <a:rPr lang="en-US" altLang="en-US" sz="2200" dirty="0" smtClean="0"/>
              <a:t>Example: "The plate is blue" is true </a:t>
            </a:r>
            <a:r>
              <a:rPr lang="en-US" altLang="en-US" sz="2200" dirty="0" err="1" smtClean="0"/>
              <a:t>iff</a:t>
            </a:r>
            <a:r>
              <a:rPr lang="en-US" altLang="en-US" sz="2200" dirty="0" smtClean="0"/>
              <a:t>. there is a plate there and it is blue.</a:t>
            </a:r>
          </a:p>
          <a:p>
            <a:pPr marL="0" indent="0" defTabSz="381000">
              <a:buFontTx/>
              <a:buNone/>
            </a:pPr>
            <a:r>
              <a:rPr lang="en-US" altLang="en-US" sz="2200" dirty="0" smtClean="0"/>
              <a:t>But if the Evil Demon has just produced a "seeming" in my conscious experience that looks like a blue plate, then there is no plate there really and so my belief is false.</a:t>
            </a:r>
          </a:p>
          <a:p>
            <a:pPr marL="0" indent="0" defTabSz="381000">
              <a:buFontTx/>
              <a:buNone/>
            </a:pPr>
            <a:r>
              <a:rPr lang="en-US" altLang="en-US" sz="2200" dirty="0" smtClean="0"/>
              <a:t>What kind of </a:t>
            </a:r>
            <a:r>
              <a:rPr lang="en-US" altLang="en-US" sz="2200" dirty="0" err="1" smtClean="0"/>
              <a:t>seemings</a:t>
            </a:r>
            <a:r>
              <a:rPr lang="en-US" altLang="en-US" sz="2200" dirty="0" smtClean="0"/>
              <a:t> avoid this problem? </a:t>
            </a:r>
          </a:p>
          <a:p>
            <a:pPr marL="0" indent="0" defTabSz="381000">
              <a:buFontTx/>
              <a:buNone/>
            </a:pPr>
            <a:r>
              <a:rPr lang="en-US" altLang="en-US" sz="2200" dirty="0" smtClean="0"/>
              <a:t>Certain INTELLECTUAL SEEMINGS.</a:t>
            </a:r>
          </a:p>
          <a:p>
            <a:pPr marL="0" indent="0" defTabSz="381000">
              <a:buFontTx/>
              <a:buNone/>
            </a:pPr>
            <a:r>
              <a:rPr lang="en-US" altLang="en-US" sz="2200" dirty="0" smtClean="0"/>
              <a:t>Example: The Cogito indubitable proposition:  </a:t>
            </a:r>
            <a:r>
              <a:rPr lang="en-US" altLang="en-US" sz="2200" dirty="0" err="1" smtClean="0"/>
              <a:t>Ti</a:t>
            </a:r>
            <a:r>
              <a:rPr lang="en-US" altLang="en-US" sz="2200" dirty="0" smtClean="0"/>
              <a:t> </a:t>
            </a:r>
            <a:r>
              <a:rPr lang="en-US" altLang="en-US" sz="2200" dirty="0" smtClean="0">
                <a:sym typeface="Symbol" panose="05050102010706020507" pitchFamily="18" charset="2"/>
              </a:rPr>
              <a:t>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Ei</a:t>
            </a:r>
            <a:endParaRPr lang="en-US" altLang="en-US" sz="2200" dirty="0" smtClean="0"/>
          </a:p>
          <a:p>
            <a:pPr marL="0" indent="0" defTabSz="381000">
              <a:buFontTx/>
              <a:buNone/>
            </a:pPr>
            <a:r>
              <a:rPr lang="en-US" altLang="en-US" sz="2200" dirty="0" smtClean="0"/>
              <a:t>What makes this basis for the belief ("I exist") true?  RD' s answer: the ideas involved are very clear (obvious) and distinct (cannot be confused with other ideas), and when I think about the argument, I cannot doubt that it is true (=it is </a:t>
            </a:r>
            <a:r>
              <a:rPr lang="en-US" altLang="en-US" sz="2200" i="1" dirty="0" smtClean="0"/>
              <a:t>self-evidently true</a:t>
            </a:r>
            <a:r>
              <a:rPr lang="en-US" altLang="en-US" sz="2200" dirty="0" smtClean="0"/>
              <a:t>).</a:t>
            </a:r>
          </a:p>
          <a:p>
            <a:pPr marL="0" indent="0" defTabSz="381000">
              <a:buFontTx/>
              <a:buNone/>
            </a:pPr>
            <a:endParaRPr lang="en-US" altLang="en-US" sz="2200" b="1" dirty="0" smtClean="0"/>
          </a:p>
        </p:txBody>
      </p:sp>
    </p:spTree>
  </p:cSld>
  <p:clrMapOvr>
    <a:masterClrMapping/>
  </p:clrMapOvr>
  <p:transition advClick="0">
    <p:cover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257175" y="241300"/>
            <a:ext cx="8582025" cy="4357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marL="0" indent="0" algn="ctr">
              <a:buFontTx/>
              <a:buNone/>
            </a:pPr>
            <a:r>
              <a:rPr lang="en-US" altLang="en-US" sz="2400" b="1" smtClean="0"/>
              <a:t>Descartes' Leap:</a:t>
            </a:r>
          </a:p>
          <a:p>
            <a:pPr marL="0" indent="0">
              <a:buFontTx/>
              <a:buNone/>
            </a:pPr>
            <a:r>
              <a:rPr lang="en-US" altLang="en-US" sz="2400" smtClean="0"/>
              <a:t>Why not look for other beliefs which contain clear and distinct ideas that, when I think about them, seem inescapably true?  If I can find some of these, maybe I can establish that my other common beliefs (perceptual/imaginal beliefs about the world) are trustworthy also.</a:t>
            </a:r>
          </a:p>
          <a:p>
            <a:pPr marL="0" indent="0">
              <a:buFontTx/>
              <a:buNone/>
            </a:pPr>
            <a:r>
              <a:rPr lang="en-US" altLang="en-US" sz="2400" smtClean="0"/>
              <a:t>Examples: 2+2=4; triangles have three sides; God is a perfect being.</a:t>
            </a:r>
          </a:p>
          <a:p>
            <a:pPr marL="0" indent="0">
              <a:buFontTx/>
              <a:buNone/>
            </a:pPr>
            <a:r>
              <a:rPr lang="en-US" altLang="en-US" sz="2400" smtClean="0"/>
              <a:t>Let us call this test for whether a judgment/belief is indubitable the "clarity and distinctness criterion,” or </a:t>
            </a:r>
            <a:r>
              <a:rPr lang="en-US" altLang="en-US" sz="2400" i="1" smtClean="0"/>
              <a:t>Truth Criterion</a:t>
            </a:r>
            <a:r>
              <a:rPr lang="en-US" altLang="en-US" sz="2400" smtClean="0"/>
              <a:t>, or the </a:t>
            </a:r>
            <a:r>
              <a:rPr lang="en-US" altLang="en-US" sz="2400" i="1" smtClean="0"/>
              <a:t>Law of Intuition</a:t>
            </a:r>
            <a:r>
              <a:rPr lang="en-US" altLang="en-US" sz="2400" smtClean="0"/>
              <a:t>.</a:t>
            </a:r>
            <a:endParaRPr lang="en-US" altLang="en-US" sz="2200" b="1" smtClean="0"/>
          </a:p>
        </p:txBody>
      </p:sp>
    </p:spTree>
  </p:cSld>
  <p:clrMapOvr>
    <a:masterClrMapping/>
  </p:clrMapOvr>
  <p:transition advClick="0">
    <p:cover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7"/>
          <p:cNvSpPr txBox="1">
            <a:spLocks noChangeArrowheads="1"/>
          </p:cNvSpPr>
          <p:nvPr/>
        </p:nvSpPr>
        <p:spPr bwMode="auto">
          <a:xfrm>
            <a:off x="152400" y="1219200"/>
            <a:ext cx="8677275" cy="344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dirty="0">
                <a:solidFill>
                  <a:srgbClr val="FFFFFF"/>
                </a:solidFill>
                <a:latin typeface="Times New Roman" panose="02020603050405020304" pitchFamily="18" charset="0"/>
              </a:rPr>
              <a:t>Truth Criterion/</a:t>
            </a:r>
          </a:p>
          <a:p>
            <a:pPr algn="ctr"/>
            <a:r>
              <a:rPr lang="en-US" altLang="en-US" sz="3200" dirty="0">
                <a:solidFill>
                  <a:srgbClr val="FFFFFF"/>
                </a:solidFill>
                <a:latin typeface="Times New Roman" panose="02020603050405020304" pitchFamily="18" charset="0"/>
              </a:rPr>
              <a:t>The Law of Intuition</a:t>
            </a:r>
          </a:p>
          <a:p>
            <a:pPr algn="ctr"/>
            <a:r>
              <a:rPr lang="en-US" altLang="en-US" sz="3200" b="1" dirty="0">
                <a:sym typeface="Symbol" panose="05050102010706020507" pitchFamily="18" charset="2"/>
              </a:rPr>
              <a:t></a:t>
            </a:r>
            <a:r>
              <a:rPr lang="en-US" altLang="en-US" sz="3200" dirty="0"/>
              <a:t>(</a:t>
            </a:r>
            <a:r>
              <a:rPr lang="en-US" altLang="en-US" sz="3200" b="1" dirty="0" smtClean="0">
                <a:sym typeface="Symbol" panose="05050102010706020507" pitchFamily="18" charset="2"/>
              </a:rPr>
              <a:t></a:t>
            </a:r>
            <a:r>
              <a:rPr lang="en-US" altLang="en-US" sz="3200" dirty="0" smtClean="0">
                <a:sym typeface="Symbol" panose="05050102010706020507" pitchFamily="18" charset="2"/>
              </a:rPr>
              <a:t>y</a:t>
            </a:r>
            <a:r>
              <a:rPr lang="en-US" altLang="en-US" sz="3200" dirty="0" smtClean="0"/>
              <a:t>) </a:t>
            </a:r>
            <a:r>
              <a:rPr lang="en-US" altLang="en-US" sz="3200" dirty="0"/>
              <a:t>[(</a:t>
            </a:r>
            <a:r>
              <a:rPr lang="en-US" altLang="en-US" sz="3200" dirty="0" err="1" smtClean="0"/>
              <a:t>Cy</a:t>
            </a:r>
            <a:r>
              <a:rPr lang="en-US" altLang="en-US" sz="3200" dirty="0" err="1" smtClean="0">
                <a:sym typeface="Symbol" panose="05050102010706020507" pitchFamily="18" charset="2"/>
              </a:rPr>
              <a:t></a:t>
            </a:r>
            <a:r>
              <a:rPr lang="en-US" altLang="en-US" sz="3200" dirty="0" err="1" smtClean="0"/>
              <a:t>Dy</a:t>
            </a:r>
            <a:r>
              <a:rPr lang="en-US" altLang="en-US" sz="3200" dirty="0" err="1" smtClean="0">
                <a:sym typeface="Symbol" panose="05050102010706020507" pitchFamily="18" charset="2"/>
              </a:rPr>
              <a:t>SEy</a:t>
            </a:r>
            <a:r>
              <a:rPr lang="en-US" altLang="en-US" sz="3200" dirty="0" smtClean="0"/>
              <a:t>)</a:t>
            </a:r>
            <a:r>
              <a:rPr lang="en-US" altLang="en-US" sz="3200" dirty="0">
                <a:sym typeface="Symbol" panose="05050102010706020507" pitchFamily="18" charset="2"/>
              </a:rPr>
              <a:t></a:t>
            </a:r>
            <a:r>
              <a:rPr lang="en-US" altLang="en-US" sz="3200" dirty="0" smtClean="0"/>
              <a:t>Ty]</a:t>
            </a:r>
            <a:endParaRPr lang="en-US" altLang="en-US" sz="3200" dirty="0"/>
          </a:p>
          <a:p>
            <a:pPr algn="ctr"/>
            <a:r>
              <a:rPr lang="en-US" altLang="en-US" sz="3200" dirty="0"/>
              <a:t>=criterion of certainty</a:t>
            </a:r>
          </a:p>
          <a:p>
            <a:pPr algn="ctr"/>
            <a:r>
              <a:rPr lang="en-US" altLang="en-US" sz="3200" dirty="0"/>
              <a:t>="</a:t>
            </a:r>
            <a:r>
              <a:rPr lang="en-US" altLang="en-US" sz="3200" u="sng" dirty="0"/>
              <a:t>lumen </a:t>
            </a:r>
            <a:r>
              <a:rPr lang="en-US" altLang="en-US" sz="3200" u="sng" dirty="0" err="1"/>
              <a:t>naturale</a:t>
            </a:r>
            <a:r>
              <a:rPr lang="en-US" altLang="en-US" sz="3200" u="sng" dirty="0"/>
              <a:t>“</a:t>
            </a:r>
            <a:endParaRPr lang="en-US" altLang="en-US" sz="3200" dirty="0"/>
          </a:p>
          <a:p>
            <a:pPr algn="ctr"/>
            <a:r>
              <a:rPr lang="en-US" altLang="en-US" sz="3200" dirty="0"/>
              <a:t>(natural light, i.e., reason)</a:t>
            </a:r>
            <a:endParaRPr lang="en-US" altLang="en-US" sz="3200" dirty="0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algn="ctr"/>
            <a:endParaRPr lang="en-US" altLang="en-US" sz="3200" dirty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cover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238125" y="152400"/>
            <a:ext cx="8675688" cy="1230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sz="4000" b="1" smtClean="0">
                <a:solidFill>
                  <a:srgbClr val="FFFFFF"/>
                </a:solidFill>
                <a:latin typeface="Times New Roman" panose="02020603050405020304" pitchFamily="18" charset="0"/>
              </a:rPr>
              <a:t>But What is “Intuition” and what are</a:t>
            </a:r>
            <a:br>
              <a:rPr lang="en-US" altLang="en-US" sz="4000" b="1" smtClean="0">
                <a:solidFill>
                  <a:srgbClr val="FFFFFF"/>
                </a:solidFill>
                <a:latin typeface="Times New Roman" panose="02020603050405020304" pitchFamily="18" charset="0"/>
              </a:rPr>
            </a:br>
            <a:r>
              <a:rPr lang="en-US" altLang="en-US" sz="4000" b="1" smtClean="0">
                <a:solidFill>
                  <a:srgbClr val="FFFFFF"/>
                </a:solidFill>
                <a:latin typeface="Times New Roman" panose="02020603050405020304" pitchFamily="18" charset="0"/>
              </a:rPr>
              <a:t>“Clarity” and “Distinctness”?</a:t>
            </a:r>
          </a:p>
        </p:txBody>
      </p:sp>
      <p:sp>
        <p:nvSpPr>
          <p:cNvPr id="8195" name="Text Box 7"/>
          <p:cNvSpPr txBox="1">
            <a:spLocks noChangeArrowheads="1"/>
          </p:cNvSpPr>
          <p:nvPr/>
        </p:nvSpPr>
        <p:spPr bwMode="auto">
          <a:xfrm>
            <a:off x="204788" y="1905000"/>
            <a:ext cx="8863012" cy="541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dirty="0" smtClean="0">
                <a:solidFill>
                  <a:srgbClr val="FFFFFF"/>
                </a:solidFill>
                <a:latin typeface="Times New Roman" panose="02020603050405020304" pitchFamily="18" charset="0"/>
              </a:rPr>
              <a:t>(Self-Evident) Intuition</a:t>
            </a:r>
            <a:r>
              <a:rPr lang="en-US" altLang="en-US" sz="3200" dirty="0">
                <a:solidFill>
                  <a:srgbClr val="FFFFFF"/>
                </a:solidFill>
                <a:latin typeface="Times New Roman" panose="02020603050405020304" pitchFamily="18" charset="0"/>
              </a:rPr>
              <a:t>: an ‘intellectual seeming’</a:t>
            </a:r>
          </a:p>
          <a:p>
            <a:r>
              <a:rPr lang="en-US" altLang="en-US" sz="3200" dirty="0">
                <a:solidFill>
                  <a:srgbClr val="FFFFFF"/>
                </a:solidFill>
                <a:latin typeface="Times New Roman" panose="02020603050405020304" pitchFamily="18" charset="0"/>
              </a:rPr>
              <a:t>Clarity: RD says (elsewhere) that clarity=obviousness</a:t>
            </a:r>
          </a:p>
          <a:p>
            <a:r>
              <a:rPr lang="en-US" altLang="en-US" sz="3200" dirty="0">
                <a:solidFill>
                  <a:srgbClr val="FFFFFF"/>
                </a:solidFill>
                <a:latin typeface="Times New Roman" panose="02020603050405020304" pitchFamily="18" charset="0"/>
              </a:rPr>
              <a:t>Distinctness: can discriminate X from everything else</a:t>
            </a:r>
          </a:p>
          <a:p>
            <a:pPr algn="ctr"/>
            <a:r>
              <a:rPr lang="en-US" altLang="en-US" sz="3200" dirty="0">
                <a:solidFill>
                  <a:srgbClr val="FFFFFF"/>
                </a:solidFill>
                <a:latin typeface="Times New Roman" panose="02020603050405020304" pitchFamily="18" charset="0"/>
              </a:rPr>
              <a:t>Three cases:</a:t>
            </a:r>
          </a:p>
          <a:p>
            <a:r>
              <a:rPr lang="en-US" altLang="en-US" sz="3200" dirty="0">
                <a:solidFill>
                  <a:srgbClr val="FFFFFF"/>
                </a:solidFill>
                <a:latin typeface="Times New Roman" panose="02020603050405020304" pitchFamily="18" charset="0"/>
              </a:rPr>
              <a:t>Neither C nor D (Harry Potter’s idea of quantum mechanics) </a:t>
            </a:r>
          </a:p>
          <a:p>
            <a:r>
              <a:rPr lang="en-US" altLang="en-US" sz="3200" dirty="0">
                <a:solidFill>
                  <a:srgbClr val="FFFFFF"/>
                </a:solidFill>
                <a:latin typeface="Times New Roman" panose="02020603050405020304" pitchFamily="18" charset="0"/>
              </a:rPr>
              <a:t>C but not D (Pain cases where pain is not distinguished from other pain states or experiences)</a:t>
            </a:r>
          </a:p>
          <a:p>
            <a:r>
              <a:rPr lang="en-US" altLang="en-US" sz="3200" dirty="0">
                <a:solidFill>
                  <a:srgbClr val="FFFFFF"/>
                </a:solidFill>
                <a:latin typeface="Times New Roman" panose="02020603050405020304" pitchFamily="18" charset="0"/>
              </a:rPr>
              <a:t>C+D (Idea of a triangle. Seems to involve ability to define the idea that is C+D. D-ness entails C-</a:t>
            </a:r>
            <a:r>
              <a:rPr lang="en-US" altLang="en-US" sz="32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ity</a:t>
            </a:r>
            <a:r>
              <a:rPr lang="en-US" altLang="en-US" sz="3200" dirty="0">
                <a:solidFill>
                  <a:srgbClr val="FFFFFF"/>
                </a:solidFill>
                <a:latin typeface="Times New Roman" panose="02020603050405020304" pitchFamily="18" charset="0"/>
              </a:rPr>
              <a:t>)</a:t>
            </a:r>
          </a:p>
          <a:p>
            <a:endParaRPr lang="en-US" altLang="en-US" sz="3200" dirty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6" name="Freeform 4"/>
          <p:cNvSpPr>
            <a:spLocks noChangeArrowheads="1"/>
          </p:cNvSpPr>
          <p:nvPr/>
        </p:nvSpPr>
        <p:spPr bwMode="auto">
          <a:xfrm>
            <a:off x="228600" y="1447800"/>
            <a:ext cx="8675688" cy="61913"/>
          </a:xfrm>
          <a:custGeom>
            <a:avLst/>
            <a:gdLst>
              <a:gd name="T0" fmla="*/ 0 w 5465"/>
              <a:gd name="T1" fmla="*/ 2147483646 h 43"/>
              <a:gd name="T2" fmla="*/ 2147483646 w 5465"/>
              <a:gd name="T3" fmla="*/ 2147483646 h 43"/>
              <a:gd name="T4" fmla="*/ 2147483646 w 5465"/>
              <a:gd name="T5" fmla="*/ 0 h 43"/>
              <a:gd name="T6" fmla="*/ 2147483646 w 5465"/>
              <a:gd name="T7" fmla="*/ 2147483646 h 43"/>
              <a:gd name="T8" fmla="*/ 2147483646 w 5465"/>
              <a:gd name="T9" fmla="*/ 2147483646 h 43"/>
              <a:gd name="T10" fmla="*/ 2147483646 w 5465"/>
              <a:gd name="T11" fmla="*/ 2147483646 h 43"/>
              <a:gd name="T12" fmla="*/ 0 w 5465"/>
              <a:gd name="T13" fmla="*/ 2147483646 h 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465" h="43">
                <a:moveTo>
                  <a:pt x="0" y="43"/>
                </a:moveTo>
                <a:lnTo>
                  <a:pt x="5465" y="43"/>
                </a:lnTo>
                <a:lnTo>
                  <a:pt x="5465" y="0"/>
                </a:lnTo>
                <a:lnTo>
                  <a:pt x="5450" y="14"/>
                </a:lnTo>
                <a:lnTo>
                  <a:pt x="5450" y="28"/>
                </a:lnTo>
                <a:lnTo>
                  <a:pt x="14" y="28"/>
                </a:lnTo>
                <a:lnTo>
                  <a:pt x="0" y="43"/>
                </a:lnTo>
                <a:close/>
              </a:path>
            </a:pathLst>
          </a:custGeom>
          <a:solidFill>
            <a:srgbClr val="005C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Freeform 5"/>
          <p:cNvSpPr>
            <a:spLocks noChangeArrowheads="1"/>
          </p:cNvSpPr>
          <p:nvPr/>
        </p:nvSpPr>
        <p:spPr bwMode="auto">
          <a:xfrm>
            <a:off x="228600" y="1450975"/>
            <a:ext cx="8675688" cy="76200"/>
          </a:xfrm>
          <a:custGeom>
            <a:avLst/>
            <a:gdLst>
              <a:gd name="T0" fmla="*/ 0 w 5465"/>
              <a:gd name="T1" fmla="*/ 2147483646 h 44"/>
              <a:gd name="T2" fmla="*/ 0 w 5465"/>
              <a:gd name="T3" fmla="*/ 0 h 44"/>
              <a:gd name="T4" fmla="*/ 2147483646 w 5465"/>
              <a:gd name="T5" fmla="*/ 0 h 44"/>
              <a:gd name="T6" fmla="*/ 2147483646 w 5465"/>
              <a:gd name="T7" fmla="*/ 2147483646 h 44"/>
              <a:gd name="T8" fmla="*/ 2147483646 w 5465"/>
              <a:gd name="T9" fmla="*/ 2147483646 h 44"/>
              <a:gd name="T10" fmla="*/ 2147483646 w 5465"/>
              <a:gd name="T11" fmla="*/ 2147483646 h 44"/>
              <a:gd name="T12" fmla="*/ 0 w 5465"/>
              <a:gd name="T13" fmla="*/ 2147483646 h 4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65"/>
              <a:gd name="T22" fmla="*/ 0 h 44"/>
              <a:gd name="T23" fmla="*/ 5465 w 5465"/>
              <a:gd name="T24" fmla="*/ 44 h 4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65" h="44">
                <a:moveTo>
                  <a:pt x="0" y="44"/>
                </a:moveTo>
                <a:lnTo>
                  <a:pt x="0" y="0"/>
                </a:lnTo>
                <a:lnTo>
                  <a:pt x="5465" y="0"/>
                </a:lnTo>
                <a:lnTo>
                  <a:pt x="5450" y="15"/>
                </a:lnTo>
                <a:lnTo>
                  <a:pt x="14" y="15"/>
                </a:lnTo>
                <a:lnTo>
                  <a:pt x="14" y="29"/>
                </a:lnTo>
                <a:lnTo>
                  <a:pt x="0" y="44"/>
                </a:lnTo>
                <a:close/>
              </a:path>
            </a:pathLst>
          </a:custGeom>
          <a:solidFill>
            <a:srgbClr val="C1E1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Click="0">
    <p:cover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228600" y="533400"/>
            <a:ext cx="8675688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sz="4000" b="1" dirty="0" smtClean="0">
                <a:solidFill>
                  <a:srgbClr val="FFFFFF"/>
                </a:solidFill>
                <a:latin typeface="Times New Roman" panose="02020603050405020304" pitchFamily="18" charset="0"/>
              </a:rPr>
              <a:t>New Problem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250825" y="1260475"/>
            <a:ext cx="8629650" cy="22225"/>
          </a:xfrm>
          <a:prstGeom prst="rect">
            <a:avLst/>
          </a:prstGeom>
          <a:solidFill>
            <a:srgbClr val="66B3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9220" name="Freeform 4"/>
          <p:cNvSpPr>
            <a:spLocks noChangeArrowheads="1"/>
          </p:cNvSpPr>
          <p:nvPr/>
        </p:nvSpPr>
        <p:spPr bwMode="auto">
          <a:xfrm>
            <a:off x="228600" y="1238250"/>
            <a:ext cx="8675688" cy="68263"/>
          </a:xfrm>
          <a:custGeom>
            <a:avLst/>
            <a:gdLst>
              <a:gd name="T0" fmla="*/ 0 w 5465"/>
              <a:gd name="T1" fmla="*/ 2147483646 h 43"/>
              <a:gd name="T2" fmla="*/ 2147483646 w 5465"/>
              <a:gd name="T3" fmla="*/ 2147483646 h 43"/>
              <a:gd name="T4" fmla="*/ 2147483646 w 5465"/>
              <a:gd name="T5" fmla="*/ 0 h 43"/>
              <a:gd name="T6" fmla="*/ 2147483646 w 5465"/>
              <a:gd name="T7" fmla="*/ 2147483646 h 43"/>
              <a:gd name="T8" fmla="*/ 2147483646 w 5465"/>
              <a:gd name="T9" fmla="*/ 2147483646 h 43"/>
              <a:gd name="T10" fmla="*/ 2147483646 w 5465"/>
              <a:gd name="T11" fmla="*/ 2147483646 h 43"/>
              <a:gd name="T12" fmla="*/ 0 w 5465"/>
              <a:gd name="T13" fmla="*/ 2147483646 h 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65"/>
              <a:gd name="T22" fmla="*/ 0 h 43"/>
              <a:gd name="T23" fmla="*/ 5465 w 5465"/>
              <a:gd name="T24" fmla="*/ 43 h 4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65" h="43">
                <a:moveTo>
                  <a:pt x="0" y="43"/>
                </a:moveTo>
                <a:lnTo>
                  <a:pt x="5465" y="43"/>
                </a:lnTo>
                <a:lnTo>
                  <a:pt x="5465" y="0"/>
                </a:lnTo>
                <a:lnTo>
                  <a:pt x="5450" y="14"/>
                </a:lnTo>
                <a:lnTo>
                  <a:pt x="5450" y="28"/>
                </a:lnTo>
                <a:lnTo>
                  <a:pt x="14" y="28"/>
                </a:lnTo>
                <a:lnTo>
                  <a:pt x="0" y="43"/>
                </a:lnTo>
                <a:close/>
              </a:path>
            </a:pathLst>
          </a:custGeom>
          <a:solidFill>
            <a:srgbClr val="005C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Freeform 5"/>
          <p:cNvSpPr>
            <a:spLocks noChangeArrowheads="1"/>
          </p:cNvSpPr>
          <p:nvPr/>
        </p:nvSpPr>
        <p:spPr bwMode="auto">
          <a:xfrm>
            <a:off x="228600" y="1238250"/>
            <a:ext cx="8675688" cy="68263"/>
          </a:xfrm>
          <a:custGeom>
            <a:avLst/>
            <a:gdLst>
              <a:gd name="T0" fmla="*/ 0 w 5465"/>
              <a:gd name="T1" fmla="*/ 2147483646 h 43"/>
              <a:gd name="T2" fmla="*/ 0 w 5465"/>
              <a:gd name="T3" fmla="*/ 0 h 43"/>
              <a:gd name="T4" fmla="*/ 2147483646 w 5465"/>
              <a:gd name="T5" fmla="*/ 0 h 43"/>
              <a:gd name="T6" fmla="*/ 2147483646 w 5465"/>
              <a:gd name="T7" fmla="*/ 2147483646 h 43"/>
              <a:gd name="T8" fmla="*/ 2147483646 w 5465"/>
              <a:gd name="T9" fmla="*/ 2147483646 h 43"/>
              <a:gd name="T10" fmla="*/ 2147483646 w 5465"/>
              <a:gd name="T11" fmla="*/ 2147483646 h 43"/>
              <a:gd name="T12" fmla="*/ 0 w 5465"/>
              <a:gd name="T13" fmla="*/ 2147483646 h 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465"/>
              <a:gd name="T22" fmla="*/ 0 h 43"/>
              <a:gd name="T23" fmla="*/ 5465 w 5465"/>
              <a:gd name="T24" fmla="*/ 43 h 4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465" h="43">
                <a:moveTo>
                  <a:pt x="0" y="43"/>
                </a:moveTo>
                <a:lnTo>
                  <a:pt x="0" y="0"/>
                </a:lnTo>
                <a:lnTo>
                  <a:pt x="5465" y="0"/>
                </a:lnTo>
                <a:lnTo>
                  <a:pt x="5450" y="14"/>
                </a:lnTo>
                <a:lnTo>
                  <a:pt x="14" y="14"/>
                </a:lnTo>
                <a:lnTo>
                  <a:pt x="14" y="28"/>
                </a:lnTo>
                <a:lnTo>
                  <a:pt x="0" y="43"/>
                </a:lnTo>
                <a:close/>
              </a:path>
            </a:pathLst>
          </a:custGeom>
          <a:solidFill>
            <a:srgbClr val="C1E1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227013" y="1420813"/>
            <a:ext cx="8678862" cy="129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marL="0" indent="0" algn="ctr" defTabSz="381000">
              <a:spcBef>
                <a:spcPct val="0"/>
              </a:spcBef>
              <a:buFontTx/>
              <a:buNone/>
            </a:pPr>
            <a:r>
              <a:rPr lang="en-US" altLang="en-US" sz="2800" b="1" dirty="0" smtClean="0">
                <a:solidFill>
                  <a:srgbClr val="FFFFFF"/>
                </a:solidFill>
                <a:latin typeface="Times New Roman" panose="02020603050405020304" pitchFamily="18" charset="0"/>
              </a:rPr>
              <a:t>How to Distinguish</a:t>
            </a:r>
            <a:br>
              <a:rPr lang="en-US" altLang="en-US" sz="2800" b="1" dirty="0" smtClean="0">
                <a:solidFill>
                  <a:srgbClr val="FFFFFF"/>
                </a:solidFill>
                <a:latin typeface="Times New Roman" panose="02020603050405020304" pitchFamily="18" charset="0"/>
              </a:rPr>
            </a:br>
            <a:r>
              <a:rPr lang="en-US" altLang="en-US" sz="2800" b="1" dirty="0" smtClean="0">
                <a:solidFill>
                  <a:srgbClr val="FFFFFF"/>
                </a:solidFill>
                <a:latin typeface="Times New Roman" panose="02020603050405020304" pitchFamily="18" charset="0"/>
              </a:rPr>
              <a:t>Psychological and Metaphysical </a:t>
            </a:r>
            <a:r>
              <a:rPr lang="en-US" altLang="en-US" sz="2800" b="1" dirty="0" err="1" smtClean="0">
                <a:solidFill>
                  <a:srgbClr val="FFFFFF"/>
                </a:solidFill>
                <a:latin typeface="Times New Roman" panose="02020603050405020304" pitchFamily="18" charset="0"/>
              </a:rPr>
              <a:t>Indubitability</a:t>
            </a:r>
            <a:r>
              <a:rPr lang="en-US" altLang="en-US" sz="2800" b="1" dirty="0" smtClean="0">
                <a:solidFill>
                  <a:srgbClr val="FFFFFF"/>
                </a:solidFill>
                <a:latin typeface="Times New Roman" panose="02020603050405020304" pitchFamily="18" charset="0"/>
              </a:rPr>
              <a:t> (subjective vs. objective certainty)</a:t>
            </a:r>
            <a:endParaRPr lang="en-US" altLang="en-US" sz="2500" dirty="0" smtClean="0">
              <a:solidFill>
                <a:srgbClr val="CCE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250825" y="3048000"/>
            <a:ext cx="8675688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FFFFFF"/>
                </a:solidFill>
                <a:latin typeface="Times New Roman" panose="02020603050405020304" pitchFamily="18" charset="0"/>
              </a:rPr>
              <a:t>RD’s solution: </a:t>
            </a:r>
            <a:r>
              <a:rPr lang="en-US" altLang="en-US" sz="2400"/>
              <a:t>Suppose everyone made a mistake of reason of a certain kind, there would have to be a </a:t>
            </a:r>
            <a:r>
              <a:rPr lang="en-US" altLang="en-US" sz="2400" u="sng"/>
              <a:t>design flaw</a:t>
            </a:r>
            <a:r>
              <a:rPr lang="en-US" altLang="en-US" sz="2400"/>
              <a:t> in our being.  Therefore, our creator must be flawed.  So, RD says he can set aside this worry by proving:</a:t>
            </a:r>
          </a:p>
          <a:p>
            <a:r>
              <a:rPr lang="en-US" altLang="en-US" sz="2400"/>
              <a:t>	1) God exists, 2) God is not a deceiver or flaw maker.  If he succeeds, then need not worry about a systematic error of reason. </a:t>
            </a:r>
            <a:endParaRPr lang="en-US" altLang="en-US" sz="24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cover dir="r"/>
  </p:transition>
</p:sld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723</Words>
  <Application>Microsoft Office PowerPoint</Application>
  <PresentationFormat>On-screen Show (4:3)</PresentationFormat>
  <Paragraphs>73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Symbol</vt:lpstr>
      <vt:lpstr>Times New Roman</vt:lpstr>
      <vt:lpstr>Office Theme</vt:lpstr>
      <vt:lpstr>The Plan of the Meditations</vt:lpstr>
      <vt:lpstr>Meditation Three</vt:lpstr>
      <vt:lpstr>What We Know at End of Med II</vt:lpstr>
      <vt:lpstr>Remaining Problems</vt:lpstr>
      <vt:lpstr>PowerPoint Presentation</vt:lpstr>
      <vt:lpstr>PowerPoint Presentation</vt:lpstr>
      <vt:lpstr>PowerPoint Presentation</vt:lpstr>
      <vt:lpstr>But What is “Intuition” and what are “Clarity” and “Distinctness”?</vt:lpstr>
      <vt:lpstr>New Problem</vt:lpstr>
      <vt:lpstr>Types of Ideas/Types of Reality</vt:lpstr>
      <vt:lpstr>PowerPoint Presentation</vt:lpstr>
      <vt:lpstr>Some Keys to Understanding Premises in RD’s Argument from Ideas for the Existence of God</vt:lpstr>
      <vt:lpstr>The Proof Handouts 2 and 2Suppl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Meditation Two</dc:title>
  <dc:creator>Jason Potter</dc:creator>
  <cp:lastModifiedBy>Jason Potter</cp:lastModifiedBy>
  <cp:revision>22</cp:revision>
  <dcterms:modified xsi:type="dcterms:W3CDTF">2023-08-04T07:33:36Z</dcterms:modified>
</cp:coreProperties>
</file>